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439" r:id="rId2"/>
    <p:sldId id="336" r:id="rId3"/>
    <p:sldId id="381" r:id="rId4"/>
    <p:sldId id="396" r:id="rId5"/>
    <p:sldId id="440" r:id="rId6"/>
    <p:sldId id="382" r:id="rId7"/>
    <p:sldId id="384" r:id="rId8"/>
    <p:sldId id="386" r:id="rId9"/>
    <p:sldId id="458" r:id="rId10"/>
    <p:sldId id="459" r:id="rId11"/>
    <p:sldId id="397" r:id="rId12"/>
    <p:sldId id="399" r:id="rId13"/>
    <p:sldId id="398" r:id="rId14"/>
    <p:sldId id="393" r:id="rId15"/>
    <p:sldId id="424" r:id="rId16"/>
    <p:sldId id="436" r:id="rId17"/>
    <p:sldId id="437" r:id="rId18"/>
    <p:sldId id="407" r:id="rId19"/>
  </p:sldIdLst>
  <p:sldSz cx="9144000" cy="5130800"/>
  <p:notesSz cx="6858000" cy="9144000"/>
  <p:custDataLst>
    <p:tags r:id="rId2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Helvetica" pitchFamily="34" charset="0"/>
        <a:cs typeface="+mn-cs"/>
        <a:sym typeface="Arial" panose="020B0604020202020204" pitchFamily="34" charset="0"/>
      </a:defRPr>
    </a:lvl9pPr>
  </p:defaultTextStyle>
  <p:extLst>
    <p:ext uri="{EFAFB233-063F-42B5-8137-9DF3F51BA10A}">
      <p15:sldGuideLst xmlns:p15="http://schemas.microsoft.com/office/powerpoint/2012/main">
        <p15:guide id="1" orient="horz" pos="1615">
          <p15:clr>
            <a:srgbClr val="A4A3A4"/>
          </p15:clr>
        </p15:guide>
        <p15:guide id="2" pos="27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7"/>
    <p:restoredTop sz="86438"/>
  </p:normalViewPr>
  <p:slideViewPr>
    <p:cSldViewPr snapToGrid="0" showGuides="1">
      <p:cViewPr varScale="1">
        <p:scale>
          <a:sx n="86" d="100"/>
          <a:sy n="86" d="100"/>
        </p:scale>
        <p:origin x="102" y="384"/>
      </p:cViewPr>
      <p:guideLst>
        <p:guide orient="horz" pos="1615"/>
        <p:guide pos="2790"/>
      </p:guideLst>
    </p:cSldViewPr>
  </p:slideViewPr>
  <p:outlineViewPr>
    <p:cViewPr>
      <p:scale>
        <a:sx n="33" d="100"/>
        <a:sy n="33" d="100"/>
      </p:scale>
      <p:origin x="234" y="0"/>
    </p:cViewPr>
  </p:outlin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sp>
      <p:sp>
        <p:nvSpPr>
          <p:cNvPr id="36" name="Shape 36"/>
          <p:cNvSpPr>
            <a:spLocks noGrp="1"/>
          </p:cNvSpPr>
          <p:nvPr>
            <p:ph type="body" sz="quarter" idx="1"/>
          </p:nvPr>
        </p:nvSpPr>
        <p:spPr>
          <a:xfrm>
            <a:off x="914400" y="4343400"/>
            <a:ext cx="5029200" cy="4114800"/>
          </a:xfrm>
          <a:prstGeom prst="rect">
            <a:avLst/>
          </a:prstGeom>
        </p:spPr>
        <p:txBody>
          <a:bodyPr/>
          <a:lstStyle/>
          <a:p>
            <a:pPr marL="0" marR="0" lvl="0" indent="0" algn="l" defTabSz="457200" rtl="0" eaLnBrk="0" fontAlgn="base" latinLnBrk="0" hangingPunct="0">
              <a:lnSpc>
                <a:spcPct val="118000"/>
              </a:lnSpc>
              <a:spcBef>
                <a:spcPct val="30000"/>
              </a:spcBef>
              <a:spcAft>
                <a:spcPct val="0"/>
              </a:spcAft>
              <a:buClrTx/>
              <a:buSzTx/>
              <a:buFontTx/>
              <a:buNone/>
              <a:defRPr/>
            </a:pPr>
            <a:endParaRPr kumimoji="0" sz="2200" b="0" i="0" u="none" strike="noStrike" kern="0" cap="none" spc="0" normalizeH="0" baseline="0" noProof="0">
              <a:ln>
                <a:noFill/>
              </a:ln>
              <a:solidFill>
                <a:schemeClr val="tx1"/>
              </a:solidFill>
              <a:effectLst/>
              <a:uLnTx/>
              <a:uFillTx/>
              <a:latin typeface="+mj-lt"/>
              <a:ea typeface="+mj-ea"/>
              <a:cs typeface="+mj-cs"/>
              <a:sym typeface="Helvetica Neue"/>
            </a:endParaRPr>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mj-lt"/>
        <a:ea typeface="+mj-ea"/>
        <a:cs typeface="+mj-cs"/>
        <a:sym typeface="Helvetica Neue"/>
      </a:defRPr>
    </a:lvl5pPr>
    <a:lvl6pPr indent="1143000" defTabSz="457200">
      <a:lnSpc>
        <a:spcPct val="118000"/>
      </a:lnSpc>
      <a:defRPr sz="2200">
        <a:latin typeface="+mj-lt"/>
        <a:ea typeface="+mj-ea"/>
        <a:cs typeface="+mj-cs"/>
        <a:sym typeface="Helvetica Neue"/>
      </a:defRPr>
    </a:lvl6pPr>
    <a:lvl7pPr indent="1371600" defTabSz="457200">
      <a:lnSpc>
        <a:spcPct val="118000"/>
      </a:lnSpc>
      <a:defRPr sz="2200">
        <a:latin typeface="+mj-lt"/>
        <a:ea typeface="+mj-ea"/>
        <a:cs typeface="+mj-cs"/>
        <a:sym typeface="Helvetica Neue"/>
      </a:defRPr>
    </a:lvl7pPr>
    <a:lvl8pPr indent="1600200" defTabSz="457200">
      <a:lnSpc>
        <a:spcPct val="118000"/>
      </a:lnSpc>
      <a:defRPr sz="2200">
        <a:latin typeface="+mj-lt"/>
        <a:ea typeface="+mj-ea"/>
        <a:cs typeface="+mj-cs"/>
        <a:sym typeface="Helvetica Neue"/>
      </a:defRPr>
    </a:lvl8pPr>
    <a:lvl9pPr indent="1828800" defTabSz="457200">
      <a:lnSpc>
        <a:spcPct val="118000"/>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9" name="Shape 9"/>
          <p:cNvSpPr>
            <a:spLocks noGrp="1"/>
          </p:cNvSpPr>
          <p:nvPr>
            <p:ph type="body" idx="1"/>
          </p:nvPr>
        </p:nvSpPr>
        <p:spPr>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32" name="Shape 32"/>
          <p:cNvSpPr>
            <a:spLocks noGrp="1"/>
          </p:cNvSpPr>
          <p:nvPr>
            <p:ph type="title"/>
          </p:nvPr>
        </p:nvSpPr>
        <p:spPr>
          <a:xfrm>
            <a:off x="6543675" y="273050"/>
            <a:ext cx="1971675" cy="4857750"/>
          </a:xfrm>
          <a:prstGeom prst="rect">
            <a:avLst/>
          </a:prstGeom>
        </p:spPr>
        <p:txBody>
          <a:bodyPr/>
          <a:lstStyle/>
          <a:p>
            <a:pPr lvl="0" fontAlgn="base"/>
            <a:r>
              <a:rPr lang="zh-CN" altLang="en-US" strike="noStrike" noProof="1"/>
              <a:t>单击此处编辑母版标题样式</a:t>
            </a:r>
          </a:p>
        </p:txBody>
      </p:sp>
      <p:sp>
        <p:nvSpPr>
          <p:cNvPr id="33" name="Shape 33"/>
          <p:cNvSpPr>
            <a:spLocks noGrp="1"/>
          </p:cNvSpPr>
          <p:nvPr>
            <p:ph type="body" idx="1"/>
          </p:nvPr>
        </p:nvSpPr>
        <p:spPr>
          <a:xfrm>
            <a:off x="628650" y="273050"/>
            <a:ext cx="5762625" cy="485775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2020/12/25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 name="Shape 11"/>
          <p:cNvSpPr>
            <a:spLocks noGrp="1"/>
          </p:cNvSpPr>
          <p:nvPr>
            <p:ph type="title"/>
          </p:nvPr>
        </p:nvSpPr>
        <p:spPr>
          <a:xfrm>
            <a:off x="623887" y="0"/>
            <a:ext cx="7886701" cy="3421064"/>
          </a:xfrm>
          <a:prstGeom prst="rect">
            <a:avLst/>
          </a:prstGeom>
        </p:spPr>
        <p:txBody>
          <a:bodyPr anchor="b"/>
          <a:lstStyle>
            <a:lvl1pPr>
              <a:defRPr sz="6000"/>
            </a:lvl1pPr>
          </a:lstStyle>
          <a:p>
            <a:pPr lvl="0" fontAlgn="base"/>
            <a:r>
              <a:rPr lang="zh-CN" altLang="en-US" strike="noStrike" noProof="1"/>
              <a:t>单击此处编辑母版标题样式</a:t>
            </a:r>
          </a:p>
        </p:txBody>
      </p:sp>
      <p:sp>
        <p:nvSpPr>
          <p:cNvPr id="12" name="Shape 12"/>
          <p:cNvSpPr>
            <a:spLocks noGrp="1"/>
          </p:cNvSpPr>
          <p:nvPr>
            <p:ph type="body" idx="1"/>
          </p:nvPr>
        </p:nvSpPr>
        <p:spPr>
          <a:xfrm>
            <a:off x="623887" y="3441700"/>
            <a:ext cx="7886701" cy="1689100"/>
          </a:xfrm>
          <a:prstGeom prst="rect">
            <a:avLst/>
          </a:prstGeom>
        </p:spPr>
        <p:txBody>
          <a:bodyPr/>
          <a:lstStyle>
            <a:lvl1pPr marL="0" indent="0">
              <a:spcBef>
                <a:spcPts val="500"/>
              </a:spcBef>
              <a:buSzTx/>
              <a:buNone/>
              <a:defRPr sz="2400"/>
            </a:lvl1pPr>
            <a:lvl2pPr marL="0" indent="457200">
              <a:spcBef>
                <a:spcPts val="500"/>
              </a:spcBef>
              <a:buSzTx/>
              <a:buNone/>
              <a:defRPr sz="2400"/>
            </a:lvl2pPr>
            <a:lvl3pPr marL="0" indent="914400">
              <a:spcBef>
                <a:spcPts val="500"/>
              </a:spcBef>
              <a:buSzTx/>
              <a:buNone/>
              <a:defRPr sz="2400"/>
            </a:lvl3pPr>
            <a:lvl4pPr marL="0" indent="1371600">
              <a:spcBef>
                <a:spcPts val="500"/>
              </a:spcBef>
              <a:buSzTx/>
              <a:buNone/>
              <a:defRPr sz="2400"/>
            </a:lvl4pPr>
            <a:lvl5pPr marL="0" indent="1828800">
              <a:spcBef>
                <a:spcPts val="500"/>
              </a:spcBef>
              <a:buSzTx/>
              <a:buNone/>
              <a:defRPr sz="24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15" name="Shape 15"/>
          <p:cNvSpPr>
            <a:spLocks noGrp="1"/>
          </p:cNvSpPr>
          <p:nvPr>
            <p:ph type="body" idx="1"/>
          </p:nvPr>
        </p:nvSpPr>
        <p:spPr>
          <a:xfrm>
            <a:off x="628650" y="1368425"/>
            <a:ext cx="3867150" cy="3762375"/>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7" name="Shape 17"/>
          <p:cNvSpPr>
            <a:spLocks noGrp="1"/>
          </p:cNvSpPr>
          <p:nvPr>
            <p:ph type="title"/>
          </p:nvPr>
        </p:nvSpPr>
        <p:spPr>
          <a:xfrm>
            <a:off x="630237" y="273050"/>
            <a:ext cx="7886701" cy="995363"/>
          </a:xfrm>
          <a:prstGeom prst="rect">
            <a:avLst/>
          </a:prstGeom>
        </p:spPr>
        <p:txBody>
          <a:bodyPr/>
          <a:lstStyle/>
          <a:p>
            <a:pPr lvl="0" fontAlgn="base"/>
            <a:r>
              <a:rPr lang="zh-CN" altLang="en-US" strike="noStrike" noProof="1"/>
              <a:t>单击此处编辑母版标题样式</a:t>
            </a:r>
          </a:p>
        </p:txBody>
      </p:sp>
      <p:sp>
        <p:nvSpPr>
          <p:cNvPr id="18" name="Shape 18"/>
          <p:cNvSpPr>
            <a:spLocks noGrp="1"/>
          </p:cNvSpPr>
          <p:nvPr>
            <p:ph type="body" idx="1"/>
          </p:nvPr>
        </p:nvSpPr>
        <p:spPr>
          <a:xfrm>
            <a:off x="630237" y="1260475"/>
            <a:ext cx="3868739" cy="617538"/>
          </a:xfrm>
          <a:prstGeom prst="rect">
            <a:avLst/>
          </a:prstGeom>
        </p:spPr>
        <p:txBody>
          <a:bodyPr anchor="b"/>
          <a:lstStyle>
            <a:lvl1pPr marL="0" indent="0">
              <a:spcBef>
                <a:spcPts val="500"/>
              </a:spcBef>
              <a:buSzTx/>
              <a:buNone/>
              <a:defRPr sz="2400" b="1"/>
            </a:lvl1pPr>
            <a:lvl2pPr marL="0" indent="457200">
              <a:spcBef>
                <a:spcPts val="500"/>
              </a:spcBef>
              <a:buSzTx/>
              <a:buNone/>
              <a:defRPr sz="2400" b="1"/>
            </a:lvl2pPr>
            <a:lvl3pPr marL="0" indent="914400">
              <a:spcBef>
                <a:spcPts val="500"/>
              </a:spcBef>
              <a:buSzTx/>
              <a:buNone/>
              <a:defRPr sz="2400" b="1"/>
            </a:lvl3pPr>
            <a:lvl4pPr marL="0" indent="1371600">
              <a:spcBef>
                <a:spcPts val="500"/>
              </a:spcBef>
              <a:buSzTx/>
              <a:buNone/>
              <a:defRPr sz="2400" b="1"/>
            </a:lvl4pPr>
            <a:lvl5pPr marL="0" indent="1828800">
              <a:spcBef>
                <a:spcPts val="500"/>
              </a:spcBef>
              <a:buSzTx/>
              <a:buNone/>
              <a:defRPr sz="2400" b="1"/>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20" name="Shape 20"/>
          <p:cNvSpPr>
            <a:spLocks noGrp="1"/>
          </p:cNvSpPr>
          <p:nvPr>
            <p:ph type="title"/>
          </p:nvPr>
        </p:nvSpPr>
        <p:spPr>
          <a:xfrm>
            <a:off x="628650" y="273050"/>
            <a:ext cx="7886700" cy="995363"/>
          </a:xfrm>
          <a:prstGeom prst="rect">
            <a:avLst/>
          </a:prstGeom>
        </p:spPr>
        <p:txBody>
          <a:bodyPr/>
          <a:lstStyle/>
          <a:p>
            <a:pPr lvl="0" fontAlgn="base"/>
            <a:r>
              <a:rPr lang="zh-CN" altLang="en-US" strike="noStrike" noProof="1"/>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23" name="Shape 23"/>
          <p:cNvSpPr>
            <a:spLocks noGrp="1"/>
          </p:cNvSpPr>
          <p:nvPr>
            <p:ph type="title"/>
          </p:nvPr>
        </p:nvSpPr>
        <p:spPr>
          <a:xfrm>
            <a:off x="630237" y="0"/>
            <a:ext cx="2949576" cy="1543050"/>
          </a:xfrm>
          <a:prstGeom prst="rect">
            <a:avLst/>
          </a:prstGeom>
        </p:spPr>
        <p:txBody>
          <a:bodyPr anchor="b"/>
          <a:lstStyle>
            <a:lvl1pPr>
              <a:defRPr sz="3200"/>
            </a:lvl1pPr>
          </a:lstStyle>
          <a:p>
            <a:pPr lvl="0" fontAlgn="base"/>
            <a:r>
              <a:rPr lang="zh-CN" altLang="en-US" strike="noStrike" noProof="1"/>
              <a:t>单击此处编辑母版标题样式</a:t>
            </a:r>
          </a:p>
        </p:txBody>
      </p:sp>
      <p:sp>
        <p:nvSpPr>
          <p:cNvPr id="24" name="Shape 24"/>
          <p:cNvSpPr>
            <a:spLocks noGrp="1"/>
          </p:cNvSpPr>
          <p:nvPr>
            <p:ph type="body" idx="1"/>
          </p:nvPr>
        </p:nvSpPr>
        <p:spPr>
          <a:xfrm>
            <a:off x="3887787" y="739775"/>
            <a:ext cx="4629151" cy="4391025"/>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26" name="Shape 26"/>
          <p:cNvSpPr>
            <a:spLocks noGrp="1"/>
          </p:cNvSpPr>
          <p:nvPr>
            <p:ph type="title"/>
          </p:nvPr>
        </p:nvSpPr>
        <p:spPr>
          <a:xfrm>
            <a:off x="630237" y="0"/>
            <a:ext cx="2949576" cy="1543050"/>
          </a:xfrm>
          <a:prstGeom prst="rect">
            <a:avLst/>
          </a:prstGeom>
        </p:spPr>
        <p:txBody>
          <a:bodyPr anchor="b"/>
          <a:lstStyle>
            <a:lvl1pPr>
              <a:defRPr sz="3200"/>
            </a:lvl1pPr>
          </a:lstStyle>
          <a:p>
            <a:pPr lvl="0" fontAlgn="base"/>
            <a:r>
              <a:rPr lang="zh-CN" altLang="en-US" strike="noStrike" noProof="1"/>
              <a:t>单击此处编辑母版标题样式</a:t>
            </a:r>
          </a:p>
        </p:txBody>
      </p:sp>
      <p:sp>
        <p:nvSpPr>
          <p:cNvPr id="27" name="Shape 27"/>
          <p:cNvSpPr>
            <a:spLocks noGrp="1"/>
          </p:cNvSpPr>
          <p:nvPr>
            <p:ph type="body" idx="1"/>
          </p:nvPr>
        </p:nvSpPr>
        <p:spPr>
          <a:xfrm>
            <a:off x="630237" y="1543050"/>
            <a:ext cx="2949576" cy="3587750"/>
          </a:xfrm>
          <a:prstGeom prst="rect">
            <a:avLst/>
          </a:prstGeom>
        </p:spPr>
        <p:txBody>
          <a:bodyPr/>
          <a:lstStyle>
            <a:lvl1pPr marL="0" indent="0">
              <a:spcBef>
                <a:spcPts val="300"/>
              </a:spcBef>
              <a:buSzTx/>
              <a:buNone/>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fontAlgn="base"/>
            <a:r>
              <a:rPr lang="zh-CN" altLang="en-US" strike="noStrike" noProof="1"/>
              <a:t>单击此处编辑母版标题样式</a:t>
            </a:r>
          </a:p>
        </p:txBody>
      </p:sp>
      <p:sp>
        <p:nvSpPr>
          <p:cNvPr id="30" name="Shape 30"/>
          <p:cNvSpPr>
            <a:spLocks noGrp="1"/>
          </p:cNvSpPr>
          <p:nvPr>
            <p:ph type="body" idx="1"/>
          </p:nvPr>
        </p:nvSpPr>
        <p:spPr>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Shape 2"/>
          <p:cNvSpPr>
            <a:spLocks noGrp="1"/>
          </p:cNvSpPr>
          <p:nvPr>
            <p:ph type="title"/>
          </p:nvPr>
        </p:nvSpPr>
        <p:spPr>
          <a:xfrm>
            <a:off x="628650" y="273050"/>
            <a:ext cx="7886700" cy="1095375"/>
          </a:xfrm>
          <a:prstGeom prst="rect">
            <a:avLst/>
          </a:prstGeom>
          <a:noFill/>
          <a:ln w="12700">
            <a:noFill/>
          </a:ln>
        </p:spPr>
        <p:txBody>
          <a:bodyPr lIns="45719" rIns="45719" anchor="t"/>
          <a:lstStyle/>
          <a:p>
            <a:pPr lvl="0"/>
            <a:r>
              <a:rPr lang="zh-CN" altLang="en-US"/>
              <a:t>标题文本</a:t>
            </a:r>
          </a:p>
        </p:txBody>
      </p:sp>
      <p:sp>
        <p:nvSpPr>
          <p:cNvPr id="1027" name="Shape 3"/>
          <p:cNvSpPr>
            <a:spLocks noGrp="1"/>
          </p:cNvSpPr>
          <p:nvPr>
            <p:ph type="body" idx="1"/>
          </p:nvPr>
        </p:nvSpPr>
        <p:spPr>
          <a:xfrm>
            <a:off x="628650" y="1368425"/>
            <a:ext cx="7886700" cy="3762375"/>
          </a:xfrm>
          <a:prstGeom prst="rect">
            <a:avLst/>
          </a:prstGeom>
          <a:noFill/>
          <a:ln w="12700">
            <a:noFill/>
          </a:ln>
        </p:spPr>
        <p:txBody>
          <a:bodyPr lIns="45719" rIns="45719" anchor="t"/>
          <a:lstStyle/>
          <a:p>
            <a:pPr lvl="0"/>
            <a:r>
              <a:rPr lang="zh-CN" altLang="en-US"/>
              <a:t>正文级别 </a:t>
            </a:r>
            <a:r>
              <a:rPr lang="zh-CN" altLang="zh-CN"/>
              <a:t>1</a:t>
            </a:r>
          </a:p>
          <a:p>
            <a:pPr lvl="1" indent="-325755"/>
            <a:r>
              <a:rPr lang="zh-CN" altLang="en-US"/>
              <a:t>正文级别 </a:t>
            </a:r>
            <a:r>
              <a:rPr lang="zh-CN" altLang="zh-CN"/>
              <a:t>2</a:t>
            </a:r>
          </a:p>
          <a:p>
            <a:pPr lvl="2" indent="-304800"/>
            <a:r>
              <a:rPr lang="zh-CN" altLang="en-US"/>
              <a:t>正文级别 </a:t>
            </a:r>
            <a:r>
              <a:rPr lang="zh-CN" altLang="zh-CN"/>
              <a:t>3</a:t>
            </a:r>
          </a:p>
          <a:p>
            <a:pPr lvl="3" indent="-365125"/>
            <a:r>
              <a:rPr lang="zh-CN" altLang="en-US"/>
              <a:t>正文级别 </a:t>
            </a:r>
            <a:r>
              <a:rPr lang="zh-CN" altLang="zh-CN"/>
              <a:t>4</a:t>
            </a:r>
          </a:p>
          <a:p>
            <a:pPr lvl="4" indent="-365125"/>
            <a:r>
              <a:rPr lang="zh-CN" altLang="en-US"/>
              <a:t>正文级别 </a:t>
            </a:r>
            <a:r>
              <a:rPr lang="zh-CN" altLang="zh-CN"/>
              <a:t>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xStyles>
    <p:titleStyle>
      <a:lvl1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a:ea typeface="Arial" panose="020B0604020202020204"/>
          <a:cs typeface="Arial" panose="020B0604020202020204"/>
          <a:sym typeface="Arial" panose="020B0604020202020204" pitchFamily="34" charset="0"/>
        </a:defRPr>
      </a:lvl5pPr>
      <a:lvl6pPr indent="457200" algn="ctr">
        <a:defRPr sz="4400">
          <a:latin typeface="Arial" panose="020B0604020202020204"/>
          <a:ea typeface="Arial" panose="020B0604020202020204"/>
          <a:cs typeface="Arial" panose="020B0604020202020204"/>
          <a:sym typeface="Arial" panose="020B0604020202020204"/>
        </a:defRPr>
      </a:lvl6pPr>
      <a:lvl7pPr indent="914400" algn="ctr">
        <a:defRPr sz="4400">
          <a:latin typeface="Arial" panose="020B0604020202020204"/>
          <a:ea typeface="Arial" panose="020B0604020202020204"/>
          <a:cs typeface="Arial" panose="020B0604020202020204"/>
          <a:sym typeface="Arial" panose="020B0604020202020204"/>
        </a:defRPr>
      </a:lvl7pPr>
      <a:lvl8pPr indent="1371600" algn="ctr">
        <a:defRPr sz="4400">
          <a:latin typeface="Arial" panose="020B0604020202020204"/>
          <a:ea typeface="Arial" panose="020B0604020202020204"/>
          <a:cs typeface="Arial" panose="020B0604020202020204"/>
          <a:sym typeface="Arial" panose="020B0604020202020204"/>
        </a:defRPr>
      </a:lvl8pPr>
      <a:lvl9pPr indent="1828800" algn="ctr">
        <a:defRPr sz="4400">
          <a:latin typeface="Arial" panose="020B0604020202020204"/>
          <a:ea typeface="Arial" panose="020B0604020202020204"/>
          <a:cs typeface="Arial" panose="020B0604020202020204"/>
          <a:sym typeface="Arial" panose="020B0604020202020204"/>
        </a:defRPr>
      </a:lvl9pPr>
    </p:titleStyle>
    <p:bodyStyle>
      <a:lvl1pPr marL="342900" indent="-342900"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1pPr>
      <a:lvl2pPr marL="782955" indent="-32575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2pPr>
      <a:lvl3pPr marL="1219200" indent="-304800"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3pPr>
      <a:lvl4pPr marL="1736725" indent="-36512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4pPr>
      <a:lvl5pPr marL="2193925" indent="-365125" algn="l" rtl="0" eaLnBrk="0" fontAlgn="base" hangingPunct="0">
        <a:spcBef>
          <a:spcPts val="700"/>
        </a:spcBef>
        <a:spcAft>
          <a:spcPct val="0"/>
        </a:spcAft>
        <a:buSzTx/>
        <a:buChar char="»"/>
        <a:defRPr sz="3200">
          <a:solidFill>
            <a:schemeClr val="tx1"/>
          </a:solidFill>
          <a:latin typeface="Arial" panose="020B0604020202020204"/>
          <a:ea typeface="Arial" panose="020B0604020202020204"/>
          <a:cs typeface="Arial" panose="020B0604020202020204"/>
          <a:sym typeface="Arial" panose="020B0604020202020204" pitchFamily="34" charset="0"/>
        </a:defRPr>
      </a:lvl5pPr>
      <a:lvl6pPr marL="2692400" indent="-406400">
        <a:spcBef>
          <a:spcPts val="700"/>
        </a:spcBef>
        <a:buSzTx/>
        <a:buChar char="•"/>
        <a:defRPr sz="3200">
          <a:latin typeface="Arial" panose="020B0604020202020204"/>
          <a:ea typeface="Arial" panose="020B0604020202020204"/>
          <a:cs typeface="Arial" panose="020B0604020202020204"/>
          <a:sym typeface="Arial" panose="020B0604020202020204"/>
        </a:defRPr>
      </a:lvl6pPr>
      <a:lvl7pPr marL="3149600" indent="-406400">
        <a:spcBef>
          <a:spcPts val="700"/>
        </a:spcBef>
        <a:buSzTx/>
        <a:buChar char="•"/>
        <a:defRPr sz="3200">
          <a:latin typeface="Arial" panose="020B0604020202020204"/>
          <a:ea typeface="Arial" panose="020B0604020202020204"/>
          <a:cs typeface="Arial" panose="020B0604020202020204"/>
          <a:sym typeface="Arial" panose="020B0604020202020204"/>
        </a:defRPr>
      </a:lvl7pPr>
      <a:lvl8pPr marL="3606800" indent="-406400">
        <a:spcBef>
          <a:spcPts val="700"/>
        </a:spcBef>
        <a:buSzTx/>
        <a:buChar char="•"/>
        <a:defRPr sz="3200">
          <a:latin typeface="Arial" panose="020B0604020202020204"/>
          <a:ea typeface="Arial" panose="020B0604020202020204"/>
          <a:cs typeface="Arial" panose="020B0604020202020204"/>
          <a:sym typeface="Arial" panose="020B0604020202020204"/>
        </a:defRPr>
      </a:lvl8pPr>
      <a:lvl9pPr marL="4064000" indent="-406400">
        <a:spcBef>
          <a:spcPts val="700"/>
        </a:spcBef>
        <a:buSzTx/>
        <a:buChar char="•"/>
        <a:defRPr sz="3200">
          <a:latin typeface="Arial" panose="020B0604020202020204"/>
          <a:ea typeface="Arial" panose="020B0604020202020204"/>
          <a:cs typeface="Arial" panose="020B0604020202020204"/>
          <a:sym typeface="Arial" panose="020B0604020202020204"/>
        </a:defRPr>
      </a:lvl9pPr>
    </p:bodyStyle>
    <p:otherStyle>
      <a:lvl1pPr algn="r">
        <a:defRPr sz="1200">
          <a:solidFill>
            <a:schemeClr val="tx1"/>
          </a:solidFill>
          <a:latin typeface="+mn-lt"/>
          <a:ea typeface="+mn-ea"/>
          <a:cs typeface="+mn-cs"/>
          <a:sym typeface="Arial" panose="020B0604020202020204"/>
        </a:defRPr>
      </a:lvl1pPr>
      <a:lvl2pPr indent="457200" algn="r">
        <a:defRPr sz="1200">
          <a:solidFill>
            <a:schemeClr val="tx1"/>
          </a:solidFill>
          <a:latin typeface="+mn-lt"/>
          <a:ea typeface="+mn-ea"/>
          <a:cs typeface="+mn-cs"/>
          <a:sym typeface="Arial" panose="020B0604020202020204"/>
        </a:defRPr>
      </a:lvl2pPr>
      <a:lvl3pPr indent="914400" algn="r">
        <a:defRPr sz="1200">
          <a:solidFill>
            <a:schemeClr val="tx1"/>
          </a:solidFill>
          <a:latin typeface="+mn-lt"/>
          <a:ea typeface="+mn-ea"/>
          <a:cs typeface="+mn-cs"/>
          <a:sym typeface="Arial" panose="020B0604020202020204"/>
        </a:defRPr>
      </a:lvl3pPr>
      <a:lvl4pPr indent="1371600" algn="r">
        <a:defRPr sz="1200">
          <a:solidFill>
            <a:schemeClr val="tx1"/>
          </a:solidFill>
          <a:latin typeface="+mn-lt"/>
          <a:ea typeface="+mn-ea"/>
          <a:cs typeface="+mn-cs"/>
          <a:sym typeface="Arial" panose="020B0604020202020204"/>
        </a:defRPr>
      </a:lvl4pPr>
      <a:lvl5pPr indent="1828800" algn="r">
        <a:defRPr sz="1200">
          <a:solidFill>
            <a:schemeClr val="tx1"/>
          </a:solidFill>
          <a:latin typeface="+mn-lt"/>
          <a:ea typeface="+mn-ea"/>
          <a:cs typeface="+mn-cs"/>
          <a:sym typeface="Arial" panose="020B0604020202020204"/>
        </a:defRPr>
      </a:lvl5pPr>
      <a:lvl6pPr indent="2286000" algn="r">
        <a:defRPr sz="1200">
          <a:solidFill>
            <a:schemeClr val="tx1"/>
          </a:solidFill>
          <a:latin typeface="+mn-lt"/>
          <a:ea typeface="+mn-ea"/>
          <a:cs typeface="+mn-cs"/>
          <a:sym typeface="Arial" panose="020B0604020202020204"/>
        </a:defRPr>
      </a:lvl6pPr>
      <a:lvl7pPr indent="2743200" algn="r">
        <a:defRPr sz="1200">
          <a:solidFill>
            <a:schemeClr val="tx1"/>
          </a:solidFill>
          <a:latin typeface="+mn-lt"/>
          <a:ea typeface="+mn-ea"/>
          <a:cs typeface="+mn-cs"/>
          <a:sym typeface="Arial" panose="020B0604020202020204"/>
        </a:defRPr>
      </a:lvl7pPr>
      <a:lvl8pPr indent="3200400" algn="r">
        <a:defRPr sz="1200">
          <a:solidFill>
            <a:schemeClr val="tx1"/>
          </a:solidFill>
          <a:latin typeface="+mn-lt"/>
          <a:ea typeface="+mn-ea"/>
          <a:cs typeface="+mn-cs"/>
          <a:sym typeface="Arial" panose="020B0604020202020204"/>
        </a:defRPr>
      </a:lvl8pPr>
      <a:lvl9pPr indent="3657600" algn="r">
        <a:defRPr sz="1200">
          <a:solidFill>
            <a:schemeClr val="tx1"/>
          </a:solidFill>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
          <p:cNvSpPr/>
          <p:nvPr/>
        </p:nvSpPr>
        <p:spPr>
          <a:xfrm>
            <a:off x="376555" y="533400"/>
            <a:ext cx="2258060" cy="751205"/>
          </a:xfrm>
          <a:prstGeom prst="rect">
            <a:avLst/>
          </a:prstGeom>
          <a:noFill/>
          <a:ln w="12700">
            <a:noFill/>
          </a:ln>
        </p:spPr>
        <p:txBody>
          <a:bodyPr wrap="square" lIns="45719" rIns="45719" anchor="t">
            <a:spAutoFit/>
          </a:bodyPr>
          <a:lstStyle/>
          <a:p>
            <a:pPr algn="l"/>
            <a:r>
              <a:rPr lang="zh-CN" sz="6600" b="1" baseline="-25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新闻：</a:t>
            </a:r>
          </a:p>
        </p:txBody>
      </p:sp>
      <p:pic>
        <p:nvPicPr>
          <p:cNvPr id="4" name="hacker">
            <a:hlinkClick r:id="" action="ppaction://media"/>
            <a:extLst>
              <a:ext uri="{FF2B5EF4-FFF2-40B4-BE49-F238E27FC236}">
                <a16:creationId xmlns:a16="http://schemas.microsoft.com/office/drawing/2014/main" id="{993049B9-E0DB-4F82-AD0C-8F00E2AC02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71474" y="1003610"/>
            <a:ext cx="4985347" cy="3739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latin typeface="微软雅黑" panose="020B0503020204020204" pitchFamily="34" charset="-122"/>
                <a:ea typeface="微软雅黑" panose="020B0503020204020204" pitchFamily="34" charset="-122"/>
              </a:rPr>
              <a:t>密码设置技巧</a:t>
            </a:r>
          </a:p>
        </p:txBody>
      </p:sp>
      <p:sp>
        <p:nvSpPr>
          <p:cNvPr id="3" name="文本占位符 2"/>
          <p:cNvSpPr>
            <a:spLocks noGrp="1"/>
          </p:cNvSpPr>
          <p:nvPr>
            <p:ph type="body" idx="1"/>
          </p:nvPr>
        </p:nvSpPr>
        <p:spPr>
          <a:xfrm>
            <a:off x="511175" y="1133475"/>
            <a:ext cx="7886700" cy="3569335"/>
          </a:xfrm>
        </p:spPr>
        <p:txBody>
          <a:bodyPr/>
          <a:lstStyle/>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1、码文艺到闹心的密码</a:t>
            </a:r>
          </a:p>
          <a:p>
            <a:pPr marL="0" indent="0">
              <a:lnSpc>
                <a:spcPct val="100000"/>
              </a:lnSpc>
              <a:buNone/>
            </a:pPr>
            <a:r>
              <a:rPr lang="zh-CN" altLang="en-US" sz="1600">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“飞流直下三千尺，疑似银河落九天”直译成</a:t>
            </a:r>
            <a:r>
              <a:rPr lang="zh-CN" altLang="en-US" sz="1600">
                <a:solidFill>
                  <a:srgbClr val="FFFF00"/>
                </a:solidFill>
                <a:latin typeface="微软雅黑" panose="020B0503020204020204" pitchFamily="34" charset="-122"/>
                <a:ea typeface="微软雅黑" panose="020B0503020204020204" pitchFamily="34" charset="-122"/>
              </a:rPr>
              <a:t>FLZX3000cY4yh</a:t>
            </a:r>
            <a:r>
              <a:rPr lang="en-US" altLang="zh-CN" sz="1600">
                <a:solidFill>
                  <a:srgbClr val="FFFF00"/>
                </a:solidFill>
                <a:latin typeface="微软雅黑" panose="020B0503020204020204" pitchFamily="34" charset="-122"/>
                <a:ea typeface="微软雅黑" panose="020B0503020204020204" pitchFamily="34" charset="-122"/>
              </a:rPr>
              <a:t>l</a:t>
            </a:r>
            <a:r>
              <a:rPr lang="zh-CN" altLang="en-US" sz="1600">
                <a:solidFill>
                  <a:srgbClr val="FFFF00"/>
                </a:solidFill>
                <a:latin typeface="微软雅黑" panose="020B0503020204020204" pitchFamily="34" charset="-122"/>
                <a:ea typeface="微软雅黑" panose="020B0503020204020204" pitchFamily="34" charset="-122"/>
              </a:rPr>
              <a:t>9day</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“停车坐爱枫林晚，霜叶红于二月花”是一个公式</a:t>
            </a:r>
            <a:r>
              <a:rPr lang="zh-CN" altLang="en-US" sz="1600">
                <a:solidFill>
                  <a:srgbClr val="FFFF00"/>
                </a:solidFill>
                <a:latin typeface="微软雅黑" panose="020B0503020204020204" pitchFamily="34" charset="-122"/>
                <a:ea typeface="微软雅黑" panose="020B0503020204020204" pitchFamily="34" charset="-122"/>
              </a:rPr>
              <a:t>[tcmlflw，syred&gt;Febhua]</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2、心机婊到没朋友的密码“姿势”</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账号是admin，密码是</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rgbClr val="FFFF00"/>
                </a:solidFill>
                <a:latin typeface="微软雅黑" panose="020B0503020204020204" pitchFamily="34" charset="-122"/>
                <a:ea typeface="微软雅黑" panose="020B0503020204020204" pitchFamily="34" charset="-122"/>
              </a:rPr>
              <a:t>adm**   </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俩星加一个空格，据说这个密码曾经把一个职业hacker都愁了三天。</a:t>
            </a:r>
          </a:p>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3、写出来你也看不明白的密码</a:t>
            </a:r>
            <a:endParaRPr lang="zh-CN" altLang="en-US" sz="1600">
              <a:solidFill>
                <a:schemeClr val="bg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传说中我写出来你也看不明白，且记不住的密码如下——</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a:t>
            </a:r>
            <a:r>
              <a:rPr lang="zh-CN" altLang="en-US" sz="1600">
                <a:solidFill>
                  <a:srgbClr val="FFFF00"/>
                </a:solidFill>
                <a:latin typeface="微软雅黑" panose="020B0503020204020204" pitchFamily="34" charset="-122"/>
                <a:ea typeface="微软雅黑" panose="020B0503020204020204" pitchFamily="34" charset="-122"/>
              </a:rPr>
              <a:t>“0oo00OOO0o0o0OO0”</a:t>
            </a:r>
            <a:r>
              <a:rPr lang="zh-CN" altLang="en-US" sz="1600">
                <a:solidFill>
                  <a:schemeClr val="bg1"/>
                </a:solidFill>
                <a:latin typeface="微软雅黑" panose="020B0503020204020204" pitchFamily="34" charset="-122"/>
                <a:ea typeface="微软雅黑" panose="020B0503020204020204" pitchFamily="34" charset="-122"/>
              </a:rPr>
              <a:t>（噢嘞噢嘞噢嘞……）</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还有个好不严肃认真的密码：</a:t>
            </a:r>
            <a:r>
              <a:rPr lang="en-US" altLang="zh-CN" sz="1600">
                <a:solidFill>
                  <a:srgbClr val="FFFF00"/>
                </a:solidFill>
                <a:latin typeface="微软雅黑" panose="020B0503020204020204" pitchFamily="34" charset="-122"/>
                <a:ea typeface="微软雅黑" panose="020B0503020204020204" pitchFamily="34" charset="-122"/>
              </a:rPr>
              <a:t>c</a:t>
            </a:r>
            <a:r>
              <a:rPr lang="zh-CN" altLang="en-US" sz="1600">
                <a:solidFill>
                  <a:srgbClr val="FFFF00"/>
                </a:solidFill>
                <a:latin typeface="微软雅黑" panose="020B0503020204020204" pitchFamily="34" charset="-122"/>
                <a:ea typeface="微软雅黑" panose="020B0503020204020204" pitchFamily="34" charset="-122"/>
              </a:rPr>
              <a:t>ptbtptpbcptdtptp</a:t>
            </a:r>
            <a:r>
              <a:rPr lang="zh-CN" altLang="en-US" sz="1600">
                <a:solidFill>
                  <a:schemeClr val="bg1"/>
                </a:solidFill>
                <a:latin typeface="微软雅黑" panose="020B0503020204020204" pitchFamily="34" charset="-122"/>
                <a:ea typeface="微软雅黑" panose="020B0503020204020204" pitchFamily="34" charset="-122"/>
              </a:rPr>
              <a:t> </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吃葡萄不吐葡萄皮不吃葡萄倒吐葡萄皮</a:t>
            </a:r>
            <a:r>
              <a:rPr lang="en-US" altLang="zh-CN" sz="1600">
                <a:solidFill>
                  <a:schemeClr val="bg1"/>
                </a:solidFill>
                <a:latin typeface="微软雅黑" panose="020B0503020204020204" pitchFamily="34" charset="-122"/>
                <a:ea typeface="微软雅黑" panose="020B0503020204020204" pitchFamily="34" charset="-122"/>
              </a:rPr>
              <a:t>)</a:t>
            </a:r>
            <a:r>
              <a:rPr lang="zh-CN" altLang="en-US" sz="160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6027" y="645622"/>
            <a:ext cx="6948170" cy="8286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ct val="0"/>
              </a:spcBef>
              <a:spcAft>
                <a:spcPct val="0"/>
              </a:spcAft>
              <a:buClrTx/>
              <a:buSzTx/>
              <a:buFontTx/>
              <a:buNone/>
            </a:pP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请同学们上网搜索资料，完成</a:t>
            </a:r>
            <a:r>
              <a:rPr lang="en-US" sz="2400">
                <a:solidFill>
                  <a:schemeClr val="bg1"/>
                </a:solidFill>
                <a:latin typeface="仿宋" panose="02010609060101010101" pitchFamily="49" charset="-122"/>
                <a:ea typeface="仿宋" panose="02010609060101010101" pitchFamily="49" charset="-122"/>
                <a:cs typeface="仿宋" panose="02010609060101010101" pitchFamily="49" charset="-122"/>
              </a:rPr>
              <a:t>P7</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9</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任务二中的活动一</a:t>
            </a:r>
            <a:endPar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endParaRPr>
          </a:p>
          <a:p>
            <a:pPr marL="0" marR="0" indent="0" algn="ctr" defTabSz="914400" rtl="0" fontAlgn="auto" latinLnBrk="1" hangingPunct="0">
              <a:lnSpc>
                <a:spcPct val="100000"/>
              </a:lnSpc>
              <a:spcBef>
                <a:spcPct val="0"/>
              </a:spcBef>
              <a:spcAft>
                <a:spcPct val="0"/>
              </a:spcAft>
              <a:buClrTx/>
              <a:buSzTx/>
              <a:buFontTx/>
              <a:buNone/>
            </a:pP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古老的</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隐身术</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t>
            </a:r>
          </a:p>
        </p:txBody>
      </p:sp>
      <p:graphicFrame>
        <p:nvGraphicFramePr>
          <p:cNvPr id="7" name="表格 6"/>
          <p:cNvGraphicFramePr>
            <a:graphicFrameLocks noGrp="1"/>
          </p:cNvGraphicFramePr>
          <p:nvPr>
            <p:custDataLst>
              <p:tags r:id="rId1"/>
            </p:custDataLst>
          </p:nvPr>
        </p:nvGraphicFramePr>
        <p:xfrm>
          <a:off x="1463996" y="1523568"/>
          <a:ext cx="6440021" cy="3401568"/>
        </p:xfrm>
        <a:graphic>
          <a:graphicData uri="http://schemas.openxmlformats.org/drawingml/2006/table">
            <a:tbl>
              <a:tblPr firstRow="1" bandRow="1">
                <a:tableStyleId>{7DF18680-E054-41AD-8BC1-D1AEF772440D}</a:tableStyleId>
              </a:tblPr>
              <a:tblGrid>
                <a:gridCol w="1410455">
                  <a:extLst>
                    <a:ext uri="{9D8B030D-6E8A-4147-A177-3AD203B41FA5}">
                      <a16:colId xmlns:a16="http://schemas.microsoft.com/office/drawing/2014/main" val="20000"/>
                    </a:ext>
                  </a:extLst>
                </a:gridCol>
                <a:gridCol w="5029566">
                  <a:extLst>
                    <a:ext uri="{9D8B030D-6E8A-4147-A177-3AD203B41FA5}">
                      <a16:colId xmlns:a16="http://schemas.microsoft.com/office/drawing/2014/main" val="20001"/>
                    </a:ext>
                  </a:extLst>
                </a:gridCol>
              </a:tblGrid>
              <a:tr h="370840">
                <a:tc>
                  <a:txBody>
                    <a:bodyPr/>
                    <a:lstStyle/>
                    <a:p>
                      <a:pPr algn="ctr">
                        <a:lnSpc>
                          <a:spcPct val="120000"/>
                        </a:lnSpc>
                      </a:pPr>
                      <a:r>
                        <a:rPr lang="zh-CN" altLang="en-US" sz="1600" b="1">
                          <a:solidFill>
                            <a:schemeClr val="tx1"/>
                          </a:solidFill>
                          <a:latin typeface="仿宋" panose="02010609060101010101" pitchFamily="49" charset="-122"/>
                          <a:ea typeface="仿宋" panose="02010609060101010101" pitchFamily="49" charset="-122"/>
                        </a:rPr>
                        <a:t>时间</a:t>
                      </a:r>
                    </a:p>
                  </a:txBody>
                  <a:tcPr anchor="ctr">
                    <a:solidFill>
                      <a:schemeClr val="accent2"/>
                    </a:solidFill>
                  </a:tcPr>
                </a:tc>
                <a:tc>
                  <a:txBody>
                    <a:bodyPr/>
                    <a:lstStyle/>
                    <a:p>
                      <a:pPr algn="ctr">
                        <a:lnSpc>
                          <a:spcPct val="120000"/>
                        </a:lnSpc>
                      </a:pPr>
                      <a:r>
                        <a:rPr lang="zh-CN" altLang="en-US" sz="1600" b="1">
                          <a:solidFill>
                            <a:schemeClr val="tx1"/>
                          </a:solidFill>
                          <a:latin typeface="仿宋" panose="02010609060101010101" pitchFamily="49" charset="-122"/>
                          <a:ea typeface="仿宋" panose="02010609060101010101" pitchFamily="49" charset="-122"/>
                        </a:rPr>
                        <a:t>加密方式</a:t>
                      </a:r>
                    </a:p>
                  </a:txBody>
                  <a:tcPr anchor="ctr">
                    <a:solidFill>
                      <a:schemeClr val="accent2"/>
                    </a:solidFill>
                  </a:tcPr>
                </a:tc>
                <a:extLst>
                  <a:ext uri="{0D108BD9-81ED-4DB2-BD59-A6C34878D82A}">
                    <a16:rowId xmlns:a16="http://schemas.microsoft.com/office/drawing/2014/main" val="10000"/>
                  </a:ext>
                </a:extLst>
              </a:tr>
              <a:tr h="370840">
                <a:tc>
                  <a:txBody>
                    <a:bodyPr/>
                    <a:lstStyle/>
                    <a:p>
                      <a:pPr algn="ctr">
                        <a:lnSpc>
                          <a:spcPct val="120000"/>
                        </a:lnSpc>
                      </a:pPr>
                      <a:r>
                        <a:rPr lang="en-US" altLang="zh-CN" sz="1400">
                          <a:latin typeface="仿宋" panose="02010609060101010101" pitchFamily="49" charset="-122"/>
                          <a:ea typeface="仿宋" panose="02010609060101010101" pitchFamily="49" charset="-122"/>
                          <a:cs typeface="仿宋" panose="02010609060101010101" pitchFamily="49" charset="-122"/>
                        </a:rPr>
                        <a:t>683</a:t>
                      </a:r>
                      <a:r>
                        <a:rPr lang="zh-CN" altLang="en-US" sz="1400">
                          <a:latin typeface="仿宋" panose="02010609060101010101" pitchFamily="49" charset="-122"/>
                          <a:ea typeface="仿宋" panose="02010609060101010101" pitchFamily="49" charset="-122"/>
                          <a:cs typeface="仿宋" panose="02010609060101010101" pitchFamily="49" charset="-122"/>
                        </a:rPr>
                        <a:t>年</a:t>
                      </a:r>
                    </a:p>
                  </a:txBody>
                  <a:tcPr anchor="ct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tc>
                <a:extLst>
                  <a:ext uri="{0D108BD9-81ED-4DB2-BD59-A6C34878D82A}">
                    <a16:rowId xmlns:a16="http://schemas.microsoft.com/office/drawing/2014/main" val="10001"/>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北宋</a:t>
                      </a:r>
                    </a:p>
                  </a:txBody>
                  <a:tcPr anchor="ct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tc>
                <a:extLst>
                  <a:ext uri="{0D108BD9-81ED-4DB2-BD59-A6C34878D82A}">
                    <a16:rowId xmlns:a16="http://schemas.microsoft.com/office/drawing/2014/main" val="10002"/>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cs typeface="仿宋" panose="02010609060101010101" pitchFamily="49" charset="-122"/>
                        </a:rPr>
                        <a:t>公元前</a:t>
                      </a:r>
                      <a:r>
                        <a:rPr lang="en-US" altLang="zh-CN" sz="1400">
                          <a:latin typeface="仿宋" panose="02010609060101010101" pitchFamily="49" charset="-122"/>
                          <a:ea typeface="仿宋" panose="02010609060101010101" pitchFamily="49" charset="-122"/>
                          <a:cs typeface="仿宋" panose="02010609060101010101" pitchFamily="49" charset="-122"/>
                        </a:rPr>
                        <a:t>5</a:t>
                      </a:r>
                      <a:r>
                        <a:rPr lang="zh-CN" altLang="en-US" sz="1400">
                          <a:latin typeface="仿宋" panose="02010609060101010101" pitchFamily="49" charset="-122"/>
                          <a:ea typeface="仿宋" panose="02010609060101010101" pitchFamily="49" charset="-122"/>
                          <a:cs typeface="仿宋" panose="02010609060101010101" pitchFamily="49" charset="-122"/>
                        </a:rPr>
                        <a:t>世纪</a:t>
                      </a:r>
                    </a:p>
                  </a:txBody>
                  <a:tcPr anchor="ctr">
                    <a:solidFill>
                      <a:schemeClr val="accent5">
                        <a:lumMod val="40000"/>
                        <a:lumOff val="6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endParaRPr>
                    </a:p>
                  </a:txBody>
                  <a:tcPr anchor="ctr">
                    <a:solidFill>
                      <a:schemeClr val="accent5">
                        <a:lumMod val="40000"/>
                        <a:lumOff val="60000"/>
                      </a:schemeClr>
                    </a:solidFill>
                  </a:tcPr>
                </a:tc>
                <a:extLst>
                  <a:ext uri="{0D108BD9-81ED-4DB2-BD59-A6C34878D82A}">
                    <a16:rowId xmlns:a16="http://schemas.microsoft.com/office/drawing/2014/main" val="10003"/>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古罗马时期</a:t>
                      </a:r>
                    </a:p>
                  </a:txBody>
                  <a:tcPr anchor="ctr">
                    <a:solidFill>
                      <a:schemeClr val="accent6">
                        <a:lumMod val="60000"/>
                        <a:lumOff val="4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solidFill>
                      <a:schemeClr val="accent6">
                        <a:lumMod val="60000"/>
                        <a:lumOff val="40000"/>
                      </a:schemeClr>
                    </a:solidFill>
                  </a:tcPr>
                </a:tc>
                <a:extLst>
                  <a:ext uri="{0D108BD9-81ED-4DB2-BD59-A6C34878D82A}">
                    <a16:rowId xmlns:a16="http://schemas.microsoft.com/office/drawing/2014/main" val="10004"/>
                  </a:ext>
                </a:extLst>
              </a:tr>
              <a:tr h="370840">
                <a:tc>
                  <a:txBody>
                    <a:bodyPr/>
                    <a:lstStyle/>
                    <a:p>
                      <a:pPr algn="ctr">
                        <a:lnSpc>
                          <a:spcPct val="120000"/>
                        </a:lnSpc>
                      </a:pPr>
                      <a:r>
                        <a:rPr lang="zh-CN" altLang="en-US" sz="1400">
                          <a:latin typeface="仿宋" panose="02010609060101010101" pitchFamily="49" charset="-122"/>
                          <a:ea typeface="仿宋" panose="02010609060101010101" pitchFamily="49" charset="-122"/>
                        </a:rPr>
                        <a:t>第二次世界</a:t>
                      </a:r>
                    </a:p>
                    <a:p>
                      <a:pPr algn="ctr">
                        <a:lnSpc>
                          <a:spcPct val="120000"/>
                        </a:lnSpc>
                      </a:pPr>
                      <a:r>
                        <a:rPr lang="zh-CN" altLang="en-US" sz="1400">
                          <a:latin typeface="仿宋" panose="02010609060101010101" pitchFamily="49" charset="-122"/>
                          <a:ea typeface="仿宋" panose="02010609060101010101" pitchFamily="49" charset="-122"/>
                        </a:rPr>
                        <a:t>大战</a:t>
                      </a:r>
                    </a:p>
                  </a:txBody>
                  <a:tcPr anchor="ctr">
                    <a:solidFill>
                      <a:schemeClr val="accent1">
                        <a:lumMod val="20000"/>
                        <a:lumOff val="80000"/>
                      </a:schemeClr>
                    </a:solidFill>
                  </a:tcPr>
                </a:tc>
                <a:tc>
                  <a:txBody>
                    <a:bodyPr/>
                    <a:lstStyle/>
                    <a:p>
                      <a:pPr algn="l">
                        <a:lnSpc>
                          <a:spcPct val="120000"/>
                        </a:lnSpc>
                      </a:pPr>
                      <a:endParaRPr lang="zh-CN" altLang="en-US" sz="1400">
                        <a:latin typeface="仿宋" panose="02010609060101010101" pitchFamily="49" charset="-122"/>
                        <a:ea typeface="仿宋" panose="02010609060101010101" pitchFamily="49" charset="-122"/>
                        <a:cs typeface="仿宋" panose="02010609060101010101" pitchFamily="49" charset="-122"/>
                      </a:endParaRPr>
                    </a:p>
                  </a:txBody>
                  <a:tcPr anchor="c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2" name="矩形 1"/>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 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635" y="1315085"/>
            <a:ext cx="7465060" cy="23050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457200" algn="just" defTabSz="914400" rtl="0" fontAlgn="auto" latinLnBrk="1" hangingPunct="0">
              <a:lnSpc>
                <a:spcPct val="120000"/>
              </a:lnSpc>
              <a:spcBef>
                <a:spcPct val="0"/>
              </a:spcBef>
              <a:spcAft>
                <a:spcPct val="0"/>
              </a:spcAft>
              <a:buClrTx/>
              <a:buSzTx/>
              <a:buFontTx/>
              <a:buNone/>
            </a:pPr>
            <a:r>
              <a:rPr lang="zh-CN" altLang="en-US" sz="2400" b="1">
                <a:solidFill>
                  <a:schemeClr val="bg1"/>
                </a:solidFill>
                <a:latin typeface="仿宋" panose="02010609060101010101" pitchFamily="49" charset="-122"/>
                <a:ea typeface="仿宋" panose="02010609060101010101" pitchFamily="49" charset="-122"/>
              </a:rPr>
              <a:t>加密</a:t>
            </a:r>
            <a:r>
              <a:rPr lang="zh-CN" altLang="en-US" sz="2400">
                <a:solidFill>
                  <a:schemeClr val="bg1"/>
                </a:solidFill>
                <a:latin typeface="仿宋" panose="02010609060101010101" pitchFamily="49" charset="-122"/>
                <a:ea typeface="仿宋" panose="02010609060101010101" pitchFamily="49" charset="-122"/>
              </a:rPr>
              <a:t>就是将原始信息（数据）隐匿起来，使之在缺少特殊信息（数据）时不可读。</a:t>
            </a:r>
            <a:r>
              <a:rPr lang="en-US" altLang="zh-CN" sz="2400">
                <a:solidFill>
                  <a:schemeClr val="bg1"/>
                </a:solidFill>
                <a:latin typeface="仿宋" panose="02010609060101010101" pitchFamily="49" charset="-122"/>
                <a:ea typeface="仿宋" panose="02010609060101010101" pitchFamily="49" charset="-122"/>
              </a:rPr>
              <a:t>  </a:t>
            </a:r>
          </a:p>
          <a:p>
            <a:pPr marL="0" marR="0" indent="457200" algn="just" defTabSz="914400" rtl="0" fontAlgn="auto" latinLnBrk="1" hangingPunct="0">
              <a:lnSpc>
                <a:spcPct val="120000"/>
              </a:lnSpc>
              <a:spcBef>
                <a:spcPct val="0"/>
              </a:spcBef>
              <a:spcAft>
                <a:spcPct val="0"/>
              </a:spcAft>
              <a:buClrTx/>
              <a:buSzTx/>
              <a:buFontTx/>
              <a:buNone/>
            </a:pPr>
            <a:r>
              <a:rPr lang="zh-CN" altLang="en-US" sz="2400">
                <a:solidFill>
                  <a:schemeClr val="bg1"/>
                </a:solidFill>
                <a:latin typeface="仿宋" panose="02010609060101010101" pitchFamily="49" charset="-122"/>
                <a:ea typeface="仿宋" panose="02010609060101010101" pitchFamily="49" charset="-122"/>
              </a:rPr>
              <a:t>原始信息（数据）称为</a:t>
            </a:r>
            <a:r>
              <a:rPr lang="zh-CN" altLang="en-US" sz="2400" b="1">
                <a:solidFill>
                  <a:schemeClr val="bg1"/>
                </a:solidFill>
                <a:latin typeface="仿宋" panose="02010609060101010101" pitchFamily="49" charset="-122"/>
                <a:ea typeface="仿宋" panose="02010609060101010101" pitchFamily="49" charset="-122"/>
              </a:rPr>
              <a:t>明文</a:t>
            </a:r>
            <a:r>
              <a:rPr lang="zh-CN" altLang="en-US" sz="2400">
                <a:solidFill>
                  <a:schemeClr val="bg1"/>
                </a:solidFill>
                <a:latin typeface="仿宋" panose="02010609060101010101" pitchFamily="49" charset="-122"/>
                <a:ea typeface="仿宋" panose="02010609060101010101" pitchFamily="49" charset="-122"/>
              </a:rPr>
              <a:t>，加密后的信息（数据）称为</a:t>
            </a:r>
            <a:r>
              <a:rPr lang="zh-CN" altLang="en-US" sz="2400" b="1">
                <a:solidFill>
                  <a:schemeClr val="bg1"/>
                </a:solidFill>
                <a:latin typeface="仿宋" panose="02010609060101010101" pitchFamily="49" charset="-122"/>
                <a:ea typeface="仿宋" panose="02010609060101010101" pitchFamily="49" charset="-122"/>
              </a:rPr>
              <a:t>密文</a:t>
            </a:r>
            <a:r>
              <a:rPr lang="zh-CN" altLang="en-US" sz="2400">
                <a:solidFill>
                  <a:schemeClr val="bg1"/>
                </a:solidFill>
                <a:latin typeface="仿宋" panose="02010609060101010101" pitchFamily="49" charset="-122"/>
                <a:ea typeface="仿宋" panose="02010609060101010101" pitchFamily="49" charset="-122"/>
              </a:rPr>
              <a:t>。将密文还原成明文的过程称为</a:t>
            </a:r>
            <a:r>
              <a:rPr lang="zh-CN" altLang="en-US" sz="2400" b="1">
                <a:solidFill>
                  <a:schemeClr val="bg1"/>
                </a:solidFill>
                <a:latin typeface="仿宋" panose="02010609060101010101" pitchFamily="49" charset="-122"/>
                <a:ea typeface="仿宋" panose="02010609060101010101" pitchFamily="49" charset="-122"/>
              </a:rPr>
              <a:t>解密</a:t>
            </a:r>
            <a:r>
              <a:rPr lang="zh-CN" altLang="en-US" sz="2400">
                <a:solidFill>
                  <a:schemeClr val="bg1"/>
                </a:solidFill>
                <a:latin typeface="仿宋" panose="02010609060101010101" pitchFamily="49" charset="-122"/>
                <a:ea typeface="仿宋" panose="02010609060101010101" pitchFamily="49" charset="-122"/>
              </a:rPr>
              <a:t>（或解码）。</a:t>
            </a:r>
          </a:p>
        </p:txBody>
      </p:sp>
      <p:sp>
        <p:nvSpPr>
          <p:cNvPr id="9" name="矩形 8"/>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 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1043608" y="1616090"/>
            <a:ext cx="7272808" cy="2861310"/>
          </a:xfrm>
          <a:prstGeom prst="rect">
            <a:avLst/>
          </a:prstGeom>
          <a:noFill/>
        </p:spPr>
        <p:txBody>
          <a:bodyPr wrap="square" rtlCol="0">
            <a:spAutoFit/>
          </a:bodyPr>
          <a:lstStyle/>
          <a:p>
            <a:pPr indent="539750" algn="just">
              <a:lnSpc>
                <a:spcPct val="150000"/>
              </a:lnSpc>
            </a:pP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恺撒在征服高卢、袭击日耳曼和不列颠的多次战斗中频繁使用加密技术。苏托尼厄斯在公元</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2</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世纪写的</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恺撒传</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中对恺撒用过的一种加密技术进行了详细的介绍。恺撒只是简单地将明文中的每一个字母用字母表中该字母后的第</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个字母替换。例如，将明文中的</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d</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b</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e</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z</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c</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替换，这就是恺撒密码。</a:t>
            </a:r>
          </a:p>
        </p:txBody>
      </p:sp>
      <p:sp>
        <p:nvSpPr>
          <p:cNvPr id="3" name="矩形 2"/>
          <p:cNvSpPr/>
          <p:nvPr/>
        </p:nvSpPr>
        <p:spPr>
          <a:xfrm>
            <a:off x="1043608" y="969443"/>
            <a:ext cx="5832648" cy="460375"/>
          </a:xfrm>
          <a:prstGeom prst="rect">
            <a:avLst/>
          </a:prstGeom>
        </p:spPr>
        <p:txBody>
          <a:bodyPr wrap="square">
            <a:spAutoFit/>
          </a:bodyPr>
          <a:lstStyle/>
          <a:p>
            <a:r>
              <a:rPr lang="en-US" altLang="zh-CN" sz="2400" b="0">
                <a:solidFill>
                  <a:schemeClr val="bg1"/>
                </a:solidFill>
                <a:latin typeface="仿宋" panose="02010609060101010101" pitchFamily="49" charset="-122"/>
                <a:ea typeface="仿宋" panose="02010609060101010101" pitchFamily="49" charset="-122"/>
                <a:cs typeface="仿宋" panose="02010609060101010101" pitchFamily="49" charset="-122"/>
              </a:rPr>
              <a:t>P80</a:t>
            </a:r>
            <a:r>
              <a:rPr lang="zh-CN" altLang="en-US" sz="2400" b="0">
                <a:solidFill>
                  <a:schemeClr val="bg1"/>
                </a:solidFill>
                <a:latin typeface="仿宋" panose="02010609060101010101" pitchFamily="49" charset="-122"/>
                <a:ea typeface="仿宋" panose="02010609060101010101" pitchFamily="49" charset="-122"/>
                <a:cs typeface="仿宋" panose="02010609060101010101" pitchFamily="49" charset="-122"/>
              </a:rPr>
              <a:t>任务二中活动二</a:t>
            </a:r>
            <a:r>
              <a:rPr lang="en-US" altLang="zh-CN" sz="2400" b="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400" b="0">
                <a:solidFill>
                  <a:schemeClr val="bg1"/>
                </a:solidFill>
                <a:latin typeface="仿宋" panose="02010609060101010101" pitchFamily="49" charset="-122"/>
                <a:ea typeface="仿宋" panose="02010609060101010101" pitchFamily="49" charset="-122"/>
                <a:cs typeface="仿宋" panose="02010609060101010101" pitchFamily="49" charset="-122"/>
              </a:rPr>
              <a:t>揭秘“隐身术”</a:t>
            </a:r>
            <a:r>
              <a:rPr lang="zh-CN" altLang="en-US" sz="2400" b="0">
                <a:solidFill>
                  <a:schemeClr val="bg1"/>
                </a:solidFill>
                <a:latin typeface="微软雅黑" panose="020B0503020204020204" pitchFamily="34" charset="-122"/>
                <a:ea typeface="微软雅黑" panose="020B0503020204020204" pitchFamily="34" charset="-122"/>
              </a:rPr>
              <a:t> </a:t>
            </a:r>
          </a:p>
        </p:txBody>
      </p:sp>
      <p:sp>
        <p:nvSpPr>
          <p:cNvPr id="4" name="矩形 3"/>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 密</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bwMode="auto">
          <a:xfrm>
            <a:off x="625052" y="1453348"/>
            <a:ext cx="2504698" cy="3393977"/>
          </a:xfrm>
          <a:prstGeom prst="rect">
            <a:avLst/>
          </a:prstGeom>
          <a:noFill/>
          <a:ln w="9525">
            <a:noFill/>
            <a:miter lim="800000"/>
            <a:headEnd/>
            <a:tailEnd/>
          </a:ln>
        </p:spPr>
      </p:pic>
      <p:sp>
        <p:nvSpPr>
          <p:cNvPr id="3" name="矩形 2"/>
          <p:cNvSpPr/>
          <p:nvPr/>
        </p:nvSpPr>
        <p:spPr>
          <a:xfrm>
            <a:off x="3604260" y="1569720"/>
            <a:ext cx="5164455" cy="2861310"/>
          </a:xfrm>
          <a:prstGeom prst="rect">
            <a:avLst/>
          </a:prstGeom>
        </p:spPr>
        <p:txBody>
          <a:bodyPr wrap="square">
            <a:spAutoFit/>
          </a:bodyPr>
          <a:lstStyle/>
          <a:p>
            <a:r>
              <a:rPr lang="zh-CN" altLang="zh-CN" sz="1195">
                <a:solidFill>
                  <a:schemeClr val="bg1"/>
                </a:solidFill>
              </a:rPr>
              <a:t>相关代码如下：</a:t>
            </a:r>
          </a:p>
          <a:p>
            <a:r>
              <a:rPr lang="en-US" altLang="zh-CN" sz="1195" err="1">
                <a:solidFill>
                  <a:schemeClr val="bg1"/>
                </a:solidFill>
              </a:rPr>
              <a:t>def CaesarCipher():                        #Button</a:t>
            </a:r>
            <a:r>
              <a:rPr lang="zh-CN" altLang="zh-CN" sz="1195">
                <a:solidFill>
                  <a:schemeClr val="bg1"/>
                </a:solidFill>
              </a:rPr>
              <a:t>按钮激发函数</a:t>
            </a:r>
          </a:p>
          <a:p>
            <a:r>
              <a:rPr lang="en-US" altLang="zh-CN" sz="1195">
                <a:solidFill>
                  <a:schemeClr val="bg1"/>
                </a:solidFill>
              </a:rPr>
              <a:t>    c=mingwen.get("0.0", "end")      #</a:t>
            </a:r>
            <a:r>
              <a:rPr lang="zh-CN" altLang="zh-CN" sz="1195">
                <a:solidFill>
                  <a:schemeClr val="bg1"/>
                </a:solidFill>
              </a:rPr>
              <a:t>获取</a:t>
            </a:r>
            <a:r>
              <a:rPr lang="en-US" altLang="zh-CN" sz="1195">
                <a:solidFill>
                  <a:schemeClr val="bg1"/>
                </a:solidFill>
              </a:rPr>
              <a:t>Text</a:t>
            </a:r>
            <a:r>
              <a:rPr lang="zh-CN" altLang="zh-CN" sz="1195">
                <a:solidFill>
                  <a:schemeClr val="bg1"/>
                </a:solidFill>
              </a:rPr>
              <a:t>组件</a:t>
            </a:r>
            <a:r>
              <a:rPr lang="en-US" altLang="zh-CN" sz="1195" err="1">
                <a:solidFill>
                  <a:schemeClr val="bg1"/>
                </a:solidFill>
              </a:rPr>
              <a:t>mingwen</a:t>
            </a:r>
            <a:r>
              <a:rPr lang="zh-CN" altLang="zh-CN" sz="1195">
                <a:solidFill>
                  <a:schemeClr val="bg1"/>
                </a:solidFill>
              </a:rPr>
              <a:t>的明文内容</a:t>
            </a:r>
          </a:p>
          <a:p>
            <a:r>
              <a:rPr lang="en-US" altLang="zh-CN" sz="1195">
                <a:solidFill>
                  <a:schemeClr val="bg1"/>
                </a:solidFill>
              </a:rPr>
              <a:t>    b=""</a:t>
            </a:r>
            <a:endParaRPr lang="zh-CN" altLang="zh-CN" sz="1195">
              <a:solidFill>
                <a:schemeClr val="bg1"/>
              </a:solidFill>
            </a:endParaRPr>
          </a:p>
          <a:p>
            <a:r>
              <a:rPr lang="en-US" altLang="zh-CN" sz="1195" err="1">
                <a:solidFill>
                  <a:schemeClr val="bg1"/>
                </a:solidFill>
              </a:rPr>
              <a:t>    miwen.delete("0.0", "end")              #</a:t>
            </a:r>
            <a:r>
              <a:rPr lang="zh-CN" altLang="zh-CN" sz="1195">
                <a:solidFill>
                  <a:schemeClr val="bg1"/>
                </a:solidFill>
              </a:rPr>
              <a:t>清空</a:t>
            </a:r>
            <a:r>
              <a:rPr lang="en-US" altLang="zh-CN" sz="1195">
                <a:solidFill>
                  <a:schemeClr val="bg1"/>
                </a:solidFill>
              </a:rPr>
              <a:t>Text</a:t>
            </a:r>
            <a:r>
              <a:rPr lang="zh-CN" altLang="zh-CN" sz="1195">
                <a:solidFill>
                  <a:schemeClr val="bg1"/>
                </a:solidFill>
              </a:rPr>
              <a:t>组件</a:t>
            </a:r>
            <a:r>
              <a:rPr lang="en-US" altLang="zh-CN" sz="1195" err="1">
                <a:solidFill>
                  <a:schemeClr val="bg1"/>
                </a:solidFill>
              </a:rPr>
              <a:t>miwen</a:t>
            </a:r>
            <a:r>
              <a:rPr lang="zh-CN" altLang="zh-CN" sz="1195">
                <a:solidFill>
                  <a:schemeClr val="bg1"/>
                </a:solidFill>
              </a:rPr>
              <a:t>的内容</a:t>
            </a:r>
          </a:p>
          <a:p>
            <a:r>
              <a:rPr lang="en-US" altLang="zh-CN" sz="1195">
                <a:solidFill>
                  <a:schemeClr val="bg1"/>
                </a:solidFill>
              </a:rPr>
              <a:t>    for i in range(len(c)):                    #</a:t>
            </a:r>
            <a:r>
              <a:rPr lang="zh-CN" altLang="zh-CN" sz="1195">
                <a:solidFill>
                  <a:schemeClr val="bg1"/>
                </a:solidFill>
              </a:rPr>
              <a:t>获取明文内容的每一个字母，并加密</a:t>
            </a:r>
          </a:p>
          <a:p>
            <a:r>
              <a:rPr lang="en-US" altLang="zh-CN" sz="1195">
                <a:solidFill>
                  <a:schemeClr val="bg1"/>
                </a:solidFill>
              </a:rPr>
              <a:t>        </a:t>
            </a:r>
            <a:r>
              <a:rPr lang="en-US" altLang="zh-CN" sz="1190">
                <a:solidFill>
                  <a:schemeClr val="bg1"/>
                </a:solidFill>
                <a:sym typeface="+mn-ea"/>
              </a:rPr>
              <a:t>#</a:t>
            </a:r>
            <a:r>
              <a:rPr lang="zh-CN" altLang="zh-CN" sz="1190">
                <a:solidFill>
                  <a:schemeClr val="bg1"/>
                </a:solidFill>
                <a:sym typeface="+mn-ea"/>
              </a:rPr>
              <a:t>判断</a:t>
            </a:r>
            <a:r>
              <a:rPr lang="en-US" altLang="zh-CN" sz="1190">
                <a:solidFill>
                  <a:schemeClr val="bg1"/>
                </a:solidFill>
                <a:sym typeface="+mn-ea"/>
              </a:rPr>
              <a:t>a</a:t>
            </a:r>
            <a:r>
              <a:rPr lang="zh-CN" altLang="zh-CN" sz="1190">
                <a:solidFill>
                  <a:schemeClr val="bg1"/>
                </a:solidFill>
                <a:sym typeface="+mn-ea"/>
              </a:rPr>
              <a:t>～</a:t>
            </a:r>
            <a:r>
              <a:rPr lang="en-US" altLang="zh-CN" sz="1190">
                <a:solidFill>
                  <a:schemeClr val="bg1"/>
                </a:solidFill>
                <a:sym typeface="+mn-ea"/>
              </a:rPr>
              <a:t>w</a:t>
            </a:r>
            <a:r>
              <a:rPr lang="zh-CN" altLang="zh-CN" sz="1190">
                <a:solidFill>
                  <a:schemeClr val="bg1"/>
                </a:solidFill>
                <a:sym typeface="+mn-ea"/>
              </a:rPr>
              <a:t>或</a:t>
            </a:r>
            <a:r>
              <a:rPr lang="en-US" altLang="zh-CN" sz="1190">
                <a:solidFill>
                  <a:schemeClr val="bg1"/>
                </a:solidFill>
                <a:sym typeface="+mn-ea"/>
              </a:rPr>
              <a:t>A</a:t>
            </a:r>
            <a:r>
              <a:rPr lang="zh-CN" altLang="zh-CN" sz="1190">
                <a:solidFill>
                  <a:schemeClr val="bg1"/>
                </a:solidFill>
                <a:sym typeface="+mn-ea"/>
              </a:rPr>
              <a:t>～</a:t>
            </a:r>
            <a:r>
              <a:rPr lang="en-US" altLang="zh-CN" sz="1190">
                <a:solidFill>
                  <a:schemeClr val="bg1"/>
                </a:solidFill>
                <a:sym typeface="+mn-ea"/>
              </a:rPr>
              <a:t>W</a:t>
            </a:r>
            <a:r>
              <a:rPr lang="zh-CN" altLang="zh-CN" sz="1190">
                <a:solidFill>
                  <a:schemeClr val="bg1"/>
                </a:solidFill>
                <a:sym typeface="+mn-ea"/>
              </a:rPr>
              <a:t>间的字母</a:t>
            </a:r>
            <a:r>
              <a:rPr lang="en-US" altLang="zh-CN" sz="1195">
                <a:solidFill>
                  <a:schemeClr val="bg1"/>
                </a:solidFill>
              </a:rPr>
              <a:t>  </a:t>
            </a:r>
          </a:p>
          <a:p>
            <a:r>
              <a:rPr lang="en-US" altLang="zh-CN" sz="1195">
                <a:solidFill>
                  <a:schemeClr val="bg1"/>
                </a:solidFill>
              </a:rPr>
              <a:t>         if 'a'&lt;=c[i]&lt;='w' or 'A'&lt;=c[i]&lt;='W':  </a:t>
            </a:r>
            <a:endParaRPr lang="zh-CN" altLang="zh-CN" sz="1195">
              <a:solidFill>
                <a:schemeClr val="bg1"/>
              </a:solidFill>
            </a:endParaRPr>
          </a:p>
          <a:p>
            <a:r>
              <a:rPr lang="da-DK" altLang="zh-CN" sz="1195">
                <a:solidFill>
                  <a:schemeClr val="bg1"/>
                </a:solidFill>
              </a:rPr>
              <a:t>             b=b+chr(ord(c[i])+3)               #</a:t>
            </a:r>
            <a:r>
              <a:rPr lang="zh-CN" altLang="zh-CN" sz="1195">
                <a:solidFill>
                  <a:schemeClr val="bg1"/>
                </a:solidFill>
              </a:rPr>
              <a:t>生成密文</a:t>
            </a:r>
          </a:p>
          <a:p>
            <a:r>
              <a:rPr lang="da-DK" altLang="zh-CN" sz="1195">
                <a:solidFill>
                  <a:schemeClr val="bg1"/>
                </a:solidFill>
              </a:rPr>
              <a:t>        </a:t>
            </a:r>
            <a:r>
              <a:rPr lang="da-DK" altLang="zh-CN" sz="1190">
                <a:solidFill>
                  <a:schemeClr val="bg1"/>
                </a:solidFill>
                <a:sym typeface="+mn-ea"/>
              </a:rPr>
              <a:t>#</a:t>
            </a:r>
            <a:r>
              <a:rPr lang="zh-CN" altLang="zh-CN" sz="1190">
                <a:solidFill>
                  <a:schemeClr val="bg1"/>
                </a:solidFill>
                <a:sym typeface="+mn-ea"/>
              </a:rPr>
              <a:t>判断</a:t>
            </a:r>
            <a:r>
              <a:rPr lang="da-DK" altLang="zh-CN" sz="1190">
                <a:solidFill>
                  <a:schemeClr val="bg1"/>
                </a:solidFill>
                <a:sym typeface="+mn-ea"/>
              </a:rPr>
              <a:t>x</a:t>
            </a:r>
            <a:r>
              <a:rPr lang="zh-CN" altLang="zh-CN" sz="1190">
                <a:solidFill>
                  <a:schemeClr val="bg1"/>
                </a:solidFill>
                <a:sym typeface="+mn-ea"/>
              </a:rPr>
              <a:t>～</a:t>
            </a:r>
            <a:r>
              <a:rPr lang="da-DK" altLang="zh-CN" sz="1190">
                <a:solidFill>
                  <a:schemeClr val="bg1"/>
                </a:solidFill>
                <a:sym typeface="+mn-ea"/>
              </a:rPr>
              <a:t>z</a:t>
            </a:r>
            <a:r>
              <a:rPr lang="zh-CN" altLang="zh-CN" sz="1190">
                <a:solidFill>
                  <a:schemeClr val="bg1"/>
                </a:solidFill>
                <a:sym typeface="+mn-ea"/>
              </a:rPr>
              <a:t>或</a:t>
            </a:r>
            <a:r>
              <a:rPr lang="da-DK" altLang="zh-CN" sz="1190">
                <a:solidFill>
                  <a:schemeClr val="bg1"/>
                </a:solidFill>
                <a:sym typeface="+mn-ea"/>
              </a:rPr>
              <a:t>X</a:t>
            </a:r>
            <a:r>
              <a:rPr lang="zh-CN" altLang="zh-CN" sz="1190">
                <a:solidFill>
                  <a:schemeClr val="bg1"/>
                </a:solidFill>
                <a:sym typeface="+mn-ea"/>
              </a:rPr>
              <a:t>～</a:t>
            </a:r>
            <a:r>
              <a:rPr lang="da-DK" altLang="zh-CN" sz="1190">
                <a:solidFill>
                  <a:schemeClr val="bg1"/>
                </a:solidFill>
                <a:sym typeface="+mn-ea"/>
              </a:rPr>
              <a:t>Z</a:t>
            </a:r>
            <a:r>
              <a:rPr lang="zh-CN" altLang="zh-CN" sz="1190">
                <a:solidFill>
                  <a:schemeClr val="bg1"/>
                </a:solidFill>
                <a:sym typeface="+mn-ea"/>
              </a:rPr>
              <a:t>间的字母</a:t>
            </a:r>
            <a:endParaRPr lang="zh-CN" altLang="zh-CN" sz="1190">
              <a:solidFill>
                <a:schemeClr val="bg1"/>
              </a:solidFill>
            </a:endParaRPr>
          </a:p>
          <a:p>
            <a:r>
              <a:rPr lang="da-DK" altLang="zh-CN" sz="1195">
                <a:solidFill>
                  <a:schemeClr val="bg1"/>
                </a:solidFill>
              </a:rPr>
              <a:t>         elif 'x'&lt;=c[i]&lt;='z' or 'X'&lt;=c[i]&lt;='Z':         </a:t>
            </a:r>
          </a:p>
          <a:p>
            <a:r>
              <a:rPr lang="da-DK" altLang="zh-CN" sz="1195">
                <a:solidFill>
                  <a:schemeClr val="bg1"/>
                </a:solidFill>
              </a:rPr>
              <a:t>               b=b+chr(ord(c[i])-23)             #</a:t>
            </a:r>
            <a:r>
              <a:rPr lang="zh-CN" altLang="zh-CN" sz="1195">
                <a:solidFill>
                  <a:schemeClr val="bg1"/>
                </a:solidFill>
              </a:rPr>
              <a:t>生成密文</a:t>
            </a:r>
          </a:p>
          <a:p>
            <a:r>
              <a:rPr lang="da-DK" altLang="zh-CN" sz="1195">
                <a:solidFill>
                  <a:schemeClr val="bg1"/>
                </a:solidFill>
              </a:rPr>
              <a:t>         else:                                            #</a:t>
            </a:r>
            <a:r>
              <a:rPr lang="zh-CN" altLang="zh-CN" sz="1195">
                <a:solidFill>
                  <a:schemeClr val="bg1"/>
                </a:solidFill>
              </a:rPr>
              <a:t>字母以外的明文内容不变</a:t>
            </a:r>
          </a:p>
          <a:p>
            <a:r>
              <a:rPr lang="da-DK" altLang="zh-CN" sz="1195">
                <a:solidFill>
                  <a:schemeClr val="bg1"/>
                </a:solidFill>
              </a:rPr>
              <a:t>                b=b+c[i]      </a:t>
            </a:r>
            <a:endParaRPr lang="zh-CN" altLang="zh-CN" sz="1195">
              <a:solidFill>
                <a:schemeClr val="bg1"/>
              </a:solidFill>
            </a:endParaRPr>
          </a:p>
          <a:p>
            <a:r>
              <a:rPr lang="da-DK" altLang="zh-CN" sz="1195">
                <a:solidFill>
                  <a:schemeClr val="bg1"/>
                </a:solidFill>
              </a:rPr>
              <a:t>       miwen.insert("0.0",b)                 #</a:t>
            </a:r>
            <a:r>
              <a:rPr lang="zh-CN" altLang="zh-CN" sz="1195">
                <a:solidFill>
                  <a:schemeClr val="bg1"/>
                </a:solidFill>
              </a:rPr>
              <a:t>在</a:t>
            </a:r>
            <a:r>
              <a:rPr lang="da-DK" altLang="zh-CN" sz="1195">
                <a:solidFill>
                  <a:schemeClr val="bg1"/>
                </a:solidFill>
              </a:rPr>
              <a:t>Text</a:t>
            </a:r>
            <a:r>
              <a:rPr lang="zh-CN" altLang="zh-CN" sz="1195">
                <a:solidFill>
                  <a:schemeClr val="bg1"/>
                </a:solidFill>
              </a:rPr>
              <a:t>组件</a:t>
            </a:r>
            <a:r>
              <a:rPr lang="da-DK" altLang="zh-CN" sz="1195">
                <a:solidFill>
                  <a:schemeClr val="bg1"/>
                </a:solidFill>
              </a:rPr>
              <a:t>miwen</a:t>
            </a:r>
            <a:r>
              <a:rPr lang="zh-CN" altLang="zh-CN" sz="1195">
                <a:solidFill>
                  <a:schemeClr val="bg1"/>
                </a:solidFill>
              </a:rPr>
              <a:t>中显示结果</a:t>
            </a:r>
          </a:p>
        </p:txBody>
      </p:sp>
      <p:sp>
        <p:nvSpPr>
          <p:cNvPr id="6" name="文本框 5"/>
          <p:cNvSpPr txBox="1"/>
          <p:nvPr/>
        </p:nvSpPr>
        <p:spPr>
          <a:xfrm>
            <a:off x="624840" y="569595"/>
            <a:ext cx="7688580" cy="7054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打开</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凯撒密码</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.py</a:t>
            </a: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sym typeface="+mn-ea"/>
              </a:rPr>
              <a:t>”</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，根据流程图，将程序补充完整并运行，体验数据加密的过程。</a:t>
            </a:r>
          </a:p>
        </p:txBody>
      </p:sp>
      <p:sp>
        <p:nvSpPr>
          <p:cNvPr id="7" name="文本框 6"/>
          <p:cNvSpPr txBox="1"/>
          <p:nvPr/>
        </p:nvSpPr>
        <p:spPr>
          <a:xfrm>
            <a:off x="3261995" y="4431030"/>
            <a:ext cx="5881370" cy="643890"/>
          </a:xfrm>
          <a:prstGeom prst="rect">
            <a:avLst/>
          </a:prstGeom>
          <a:solidFill>
            <a:schemeClr val="accent3">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注：mingwen和miwen是两个文本框对象，用于接收待加密的文本和显示加密后的密文。</a:t>
            </a:r>
          </a:p>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get方法用于接收文本框中的数据，delete方法用于删除文本框中的内容，</a:t>
            </a:r>
          </a:p>
          <a:p>
            <a:pPr marL="0" marR="0" indent="0" algn="l" defTabSz="914400" rtl="0" fontAlgn="auto" latinLnBrk="1" hangingPunct="0">
              <a:lnSpc>
                <a:spcPct val="100000"/>
              </a:lnSpc>
              <a:spcBef>
                <a:spcPct val="0"/>
              </a:spcBef>
              <a:spcAft>
                <a:spcPct val="0"/>
              </a:spcAft>
              <a:buClrTx/>
              <a:buSzTx/>
              <a:buFontTx/>
              <a:buNone/>
            </a:pPr>
            <a:r>
              <a:rPr lang="zh-CN" altLang="en-US" sz="1200">
                <a:solidFill>
                  <a:srgbClr val="000000"/>
                </a:solidFill>
                <a:latin typeface="新宋体" panose="02010609030101010101" pitchFamily="49" charset="-122"/>
                <a:ea typeface="新宋体" panose="02010609030101010101" pitchFamily="49" charset="-122"/>
              </a:rPr>
              <a:t>insert方法用于将数据插入文本框内。</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7115" y="2382357"/>
            <a:ext cx="7625261" cy="17506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marL="0" marR="0" indent="0" algn="just" defTabSz="914400" rtl="0" fontAlgn="auto" latinLnBrk="1" hangingPunct="0">
              <a:lnSpc>
                <a:spcPct val="120000"/>
              </a:lnSpc>
              <a:spcBef>
                <a:spcPct val="0"/>
              </a:spcBef>
              <a:spcAft>
                <a:spcPct val="0"/>
              </a:spcAft>
              <a:buClrTx/>
              <a:buSzTx/>
              <a:buFontTx/>
              <a:buNone/>
              <a:defRPr sz="1600">
                <a:solidFill>
                  <a:srgbClr val="000000"/>
                </a:solidFill>
                <a:latin typeface="微软雅黑" panose="020B0503020204020204" pitchFamily="34" charset="-122"/>
                <a:ea typeface="微软雅黑" panose="020B0503020204020204" pitchFamily="34" charset="-122"/>
              </a:defRPr>
            </a:lvl1pPr>
          </a:lstStyle>
          <a:p>
            <a:pPr indent="457200" algn="l">
              <a:lnSpc>
                <a:spcPct val="90000"/>
              </a:lnSpc>
            </a:pP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如：凯撒密码只是简单地将明文中的每一个字母用字母表中该字母后的第</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个字母替换。例如，将明文中的</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a</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d</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b</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e</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……,z</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用</a:t>
            </a: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c</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替换。像凯撒密码这样，明文中的所有字母都在字母表向后（或向前）按照一个固定数目进行偏移后被替换成密文。</a:t>
            </a:r>
          </a:p>
        </p:txBody>
      </p:sp>
      <p:sp>
        <p:nvSpPr>
          <p:cNvPr id="9" name="矩形 8"/>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加法密码</a:t>
            </a:r>
          </a:p>
        </p:txBody>
      </p:sp>
      <p:sp>
        <p:nvSpPr>
          <p:cNvPr id="3" name="文本框 2"/>
          <p:cNvSpPr txBox="1"/>
          <p:nvPr/>
        </p:nvSpPr>
        <p:spPr>
          <a:xfrm>
            <a:off x="1017270" y="1085215"/>
            <a:ext cx="7420610" cy="11976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en-US" altLang="zh-CN" sz="2400" b="1">
                <a:solidFill>
                  <a:schemeClr val="bg1"/>
                </a:solidFill>
                <a:latin typeface="仿宋" panose="02010609060101010101" pitchFamily="49" charset="-122"/>
                <a:ea typeface="仿宋" panose="02010609060101010101" pitchFamily="49" charset="-122"/>
                <a:sym typeface="+mn-ea"/>
              </a:rPr>
              <a:t>    </a:t>
            </a:r>
            <a:r>
              <a:rPr lang="zh-CN" altLang="zh-CN" sz="2400" b="1">
                <a:solidFill>
                  <a:schemeClr val="bg1"/>
                </a:solidFill>
                <a:latin typeface="仿宋" panose="02010609060101010101" pitchFamily="49" charset="-122"/>
                <a:ea typeface="仿宋" panose="02010609060101010101" pitchFamily="49" charset="-122"/>
                <a:sym typeface="+mn-ea"/>
              </a:rPr>
              <a:t>加法密码</a:t>
            </a:r>
            <a:r>
              <a:rPr lang="zh-CN" altLang="zh-CN" sz="2400">
                <a:solidFill>
                  <a:schemeClr val="bg1"/>
                </a:solidFill>
                <a:latin typeface="仿宋" panose="02010609060101010101" pitchFamily="49" charset="-122"/>
                <a:ea typeface="仿宋" panose="02010609060101010101" pitchFamily="49" charset="-122"/>
                <a:sym typeface="+mn-ea"/>
              </a:rPr>
              <a:t>又被称为</a:t>
            </a:r>
            <a:r>
              <a:rPr lang="zh-CN" altLang="zh-CN" sz="2400" b="1">
                <a:solidFill>
                  <a:schemeClr val="bg1"/>
                </a:solidFill>
                <a:latin typeface="仿宋" panose="02010609060101010101" pitchFamily="49" charset="-122"/>
                <a:ea typeface="仿宋" panose="02010609060101010101" pitchFamily="49" charset="-122"/>
                <a:sym typeface="+mn-ea"/>
              </a:rPr>
              <a:t>移位密码</a:t>
            </a:r>
            <a:r>
              <a:rPr lang="zh-CN" altLang="zh-CN" sz="2400">
                <a:solidFill>
                  <a:schemeClr val="bg1"/>
                </a:solidFill>
                <a:latin typeface="仿宋" panose="02010609060101010101" pitchFamily="49" charset="-122"/>
                <a:ea typeface="仿宋" panose="02010609060101010101" pitchFamily="49" charset="-122"/>
                <a:sym typeface="+mn-ea"/>
              </a:rPr>
              <a:t>。在加法密码算法中，</a:t>
            </a:r>
          </a:p>
          <a:p>
            <a:pPr marL="0" marR="0" indent="0" algn="l" defTabSz="914400" rtl="0" fontAlgn="auto" latinLnBrk="1" hangingPunct="0">
              <a:lnSpc>
                <a:spcPct val="100000"/>
              </a:lnSpc>
              <a:spcBef>
                <a:spcPct val="0"/>
              </a:spcBef>
              <a:spcAft>
                <a:spcPct val="0"/>
              </a:spcAft>
              <a:buClrTx/>
              <a:buSzTx/>
              <a:buFontTx/>
              <a:buNone/>
            </a:pPr>
            <a:r>
              <a:rPr lang="zh-CN" altLang="zh-CN" sz="2400">
                <a:solidFill>
                  <a:schemeClr val="bg1"/>
                </a:solidFill>
                <a:latin typeface="仿宋" panose="02010609060101010101" pitchFamily="49" charset="-122"/>
                <a:ea typeface="仿宋" panose="02010609060101010101" pitchFamily="49" charset="-122"/>
                <a:sym typeface="+mn-ea"/>
              </a:rPr>
              <a:t>明文中的所有字母都在字母表上向后或向前按照一个</a:t>
            </a:r>
          </a:p>
          <a:p>
            <a:pPr marL="0" marR="0" indent="0" algn="l" defTabSz="914400" rtl="0" fontAlgn="auto" latinLnBrk="1" hangingPunct="0">
              <a:lnSpc>
                <a:spcPct val="100000"/>
              </a:lnSpc>
              <a:spcBef>
                <a:spcPct val="0"/>
              </a:spcBef>
              <a:spcAft>
                <a:spcPct val="0"/>
              </a:spcAft>
              <a:buClrTx/>
              <a:buSzTx/>
              <a:buFontTx/>
              <a:buNone/>
            </a:pPr>
            <a:r>
              <a:rPr lang="zh-CN" altLang="zh-CN" sz="2400">
                <a:solidFill>
                  <a:schemeClr val="bg1"/>
                </a:solidFill>
                <a:latin typeface="仿宋" panose="02010609060101010101" pitchFamily="49" charset="-122"/>
                <a:ea typeface="仿宋" panose="02010609060101010101" pitchFamily="49" charset="-122"/>
                <a:sym typeface="+mn-ea"/>
              </a:rPr>
              <a:t>固定数目进行偏移生成被替换成密文。</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pPr marL="0" indent="0">
              <a:lnSpc>
                <a:spcPct val="140000"/>
              </a:lnSpc>
              <a:buNone/>
            </a:pPr>
            <a:r>
              <a:rPr lang="en-US" altLang="zh-CN" sz="24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400">
                <a:solidFill>
                  <a:schemeClr val="bg1"/>
                </a:solidFill>
                <a:latin typeface="仿宋" panose="02010609060101010101" pitchFamily="49" charset="-122"/>
                <a:ea typeface="仿宋" panose="02010609060101010101" pitchFamily="49" charset="-122"/>
                <a:cs typeface="仿宋" panose="02010609060101010101" pitchFamily="49" charset="-122"/>
              </a:rPr>
              <a:t>加密算法操作中的一组数字被称为密钥。比如，恺撒密码的密钥为3,加密和解密使用同一个密钥，被称为对称加密体制。</a:t>
            </a:r>
          </a:p>
        </p:txBody>
      </p:sp>
      <p:sp>
        <p:nvSpPr>
          <p:cNvPr id="9" name="矩形 8"/>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加法密码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pPr marL="0" indent="0">
              <a:lnSpc>
                <a:spcPct val="110000"/>
              </a:lnSpc>
              <a:buNone/>
            </a:pPr>
            <a:r>
              <a:rPr lang="en-US" altLang="zh-CN" sz="2000">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用Python语言实现加密算法时，明文和密文都被抽象为字符串类型的数据，Python中的字符串由一串字符组成，用引号引起来表示，比如“abCEd”。类似于列表的操作，我们可以指向或操作字符串中的某一个字符，比如c[0]表示字符串中的第一个字符。</a:t>
            </a:r>
          </a:p>
          <a:p>
            <a:pPr marL="0" indent="0">
              <a:lnSpc>
                <a:spcPct val="110000"/>
              </a:lnSpc>
              <a:buNone/>
            </a:pPr>
            <a:r>
              <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rPr>
              <a:t>    我们还可以用Python系统函数对数据进行特定的操作，len函数可以获取字符串中字符的个数，ord函数可以将字符类型的参数转换为对应的整数值，chr函数可以将整数类型的参数转换为对应的字符。</a:t>
            </a:r>
          </a:p>
          <a:p>
            <a:pPr>
              <a:lnSpc>
                <a:spcPct val="70000"/>
              </a:lnSpc>
            </a:pPr>
            <a:endParaRPr lang="zh-CN" altLang="en-US" sz="2000">
              <a:solidFill>
                <a:schemeClr val="bg1"/>
              </a:solidFill>
              <a:latin typeface="仿宋" panose="02010609060101010101" pitchFamily="49" charset="-122"/>
              <a:ea typeface="仿宋" panose="02010609060101010101" pitchFamily="49" charset="-122"/>
              <a:cs typeface="仿宋" panose="02010609060101010101" pitchFamily="49" charset="-122"/>
            </a:endParaRPr>
          </a:p>
        </p:txBody>
      </p:sp>
      <p:sp>
        <p:nvSpPr>
          <p:cNvPr id="9" name="矩形 8"/>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加法密码</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9165" y="1191260"/>
            <a:ext cx="7265670" cy="33274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457200" algn="just" defTabSz="914400" rtl="0" fontAlgn="auto" latinLnBrk="1" hangingPunct="0">
              <a:lnSpc>
                <a:spcPct val="130000"/>
              </a:lnSpc>
              <a:spcBef>
                <a:spcPct val="0"/>
              </a:spcBef>
              <a:spcAft>
                <a:spcPct val="0"/>
              </a:spcAft>
              <a:buClrTx/>
              <a:buSzTx/>
              <a:buFontTx/>
              <a:buNone/>
            </a:pP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由于各种数据存在安全风险，国家已经出台多部法律，大力实施数据保护，维护国家安全和网络秩序。</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2017</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年</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6</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月</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日起施行的</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b="1">
                <a:solidFill>
                  <a:schemeClr val="bg1"/>
                </a:solidFill>
                <a:latin typeface="仿宋" panose="02010609060101010101" pitchFamily="49" charset="-122"/>
                <a:ea typeface="仿宋" panose="02010609060101010101" pitchFamily="49" charset="-122"/>
                <a:cs typeface="仿宋" panose="02010609060101010101" pitchFamily="49" charset="-122"/>
              </a:rPr>
              <a:t>中华人民共和国网络安全法</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，明确要求网络运营者应当按照网络安全等级保护制度的要求，履行安全保护义务，保障网络免受干扰、破坏或者未经授权的访问，防止网络数据泄露或者被篡改，窃取。</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 </a:t>
            </a:r>
          </a:p>
          <a:p>
            <a:pPr marL="0" marR="0" indent="457200" algn="just" defTabSz="914400" rtl="0" fontAlgn="auto" latinLnBrk="1" hangingPunct="0">
              <a:lnSpc>
                <a:spcPct val="130000"/>
              </a:lnSpc>
              <a:spcBef>
                <a:spcPct val="0"/>
              </a:spcBef>
              <a:spcAft>
                <a:spcPct val="0"/>
              </a:spcAft>
              <a:buClrTx/>
              <a:buSzTx/>
              <a:buFontTx/>
              <a:buNone/>
            </a:pP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b="1">
                <a:solidFill>
                  <a:schemeClr val="bg1"/>
                </a:solidFill>
                <a:latin typeface="仿宋" panose="02010609060101010101" pitchFamily="49" charset="-122"/>
                <a:ea typeface="仿宋" panose="02010609060101010101" pitchFamily="49" charset="-122"/>
                <a:cs typeface="仿宋" panose="02010609060101010101" pitchFamily="49" charset="-122"/>
              </a:rPr>
              <a:t>中华人民共和国刑法</a:t>
            </a:r>
            <a:r>
              <a:rPr lang="en-US" altLang="zh-CN" sz="1800">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zh-CN" altLang="en-US" sz="1800">
                <a:solidFill>
                  <a:schemeClr val="bg1"/>
                </a:solidFill>
                <a:latin typeface="仿宋" panose="02010609060101010101" pitchFamily="49" charset="-122"/>
                <a:ea typeface="仿宋" panose="02010609060101010101" pitchFamily="49" charset="-122"/>
                <a:cs typeface="仿宋" panose="02010609060101010101" pitchFamily="49" charset="-122"/>
              </a:rPr>
              <a:t>第二百八十五条至第二百八十七条，对非法侵入计算机系统，对计算机信息系统功能进行删除、修改、增加、干扰，造成计算机信息系统不能正常运行，利用计算机实施金融诈骗、盗窃、贪污、挪用公款、窃取国家秘密等行为进行了量刑定罪。</a:t>
            </a:r>
          </a:p>
        </p:txBody>
      </p:sp>
      <p:sp>
        <p:nvSpPr>
          <p:cNvPr id="9" name="矩形 8"/>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拓展知识</a:t>
            </a:r>
          </a:p>
        </p:txBody>
      </p:sp>
      <p:pic>
        <p:nvPicPr>
          <p:cNvPr id="10" name="New picture" hidden="1"/>
          <p:cNvPicPr/>
          <p:nvPr/>
        </p:nvPicPr>
        <p:blipFill>
          <a:blip r:embed="rId2"/>
          <a:stretch>
            <a:fillRect/>
          </a:stretch>
        </p:blipFill>
        <p:spPr>
          <a:xfrm>
            <a:off x="12649200" y="10782300"/>
            <a:ext cx="495300" cy="304800"/>
          </a:xfrm>
          <a:prstGeom prst="cube">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hape 40"/>
          <p:cNvSpPr/>
          <p:nvPr/>
        </p:nvSpPr>
        <p:spPr>
          <a:xfrm>
            <a:off x="2254250" y="2794000"/>
            <a:ext cx="4548188" cy="491490"/>
          </a:xfrm>
          <a:prstGeom prst="rect">
            <a:avLst/>
          </a:prstGeom>
          <a:noFill/>
          <a:ln w="12700">
            <a:noFill/>
          </a:ln>
        </p:spPr>
        <p:txBody>
          <a:bodyPr lIns="45719" rIns="45719" anchor="t">
            <a:spAutoFit/>
          </a:bodyPr>
          <a:lstStyle/>
          <a:p>
            <a:pPr algn="ctr"/>
            <a:r>
              <a:rPr lang="en-US" altLang="zh-CN"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en-US"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40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加密与解密</a:t>
            </a:r>
          </a:p>
        </p:txBody>
      </p:sp>
      <p:sp>
        <p:nvSpPr>
          <p:cNvPr id="4098" name="Shape 40"/>
          <p:cNvSpPr/>
          <p:nvPr/>
        </p:nvSpPr>
        <p:spPr>
          <a:xfrm>
            <a:off x="1790700" y="960438"/>
            <a:ext cx="5545138" cy="750887"/>
          </a:xfrm>
          <a:prstGeom prst="rect">
            <a:avLst/>
          </a:prstGeom>
          <a:noFill/>
          <a:ln w="12700">
            <a:noFill/>
          </a:ln>
        </p:spPr>
        <p:txBody>
          <a:bodyPr lIns="45719" rIns="45719" anchor="t">
            <a:spAutoFit/>
          </a:bodyPr>
          <a:lstStyle/>
          <a:p>
            <a:pPr algn="ctr"/>
            <a:r>
              <a:rPr lang="zh-CN" altLang="en-US"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6600" b="1" baseline="-25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单元   认识数据</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8180" y="1553845"/>
            <a:ext cx="7618730" cy="1383665"/>
          </a:xfrm>
          <a:prstGeom prst="rect">
            <a:avLst/>
          </a:prstGeom>
        </p:spPr>
        <p:txBody>
          <a:bodyPr wrap="square">
            <a:spAutoFit/>
          </a:bodyPr>
          <a:lstStyle/>
          <a:p>
            <a:pPr algn="l">
              <a:lnSpc>
                <a:spcPct val="150000"/>
              </a:lnSpc>
              <a:buClrTx/>
              <a:buSzTx/>
              <a:buFontTx/>
            </a:pP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上网搜索肩窥方式、字典破解、暴力破解三种密码盗窃方式，</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完成</a:t>
            </a:r>
            <a:r>
              <a:rPr lang="en-US"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a:t>
            </a:r>
            <a:r>
              <a:rPr lang="zh-CN" altLang="zh-CN"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78的表3.4.1。</a:t>
            </a:r>
          </a:p>
        </p:txBody>
      </p:sp>
      <p:sp>
        <p:nvSpPr>
          <p:cNvPr id="2" name="矩形 1"/>
          <p:cNvSpPr/>
          <p:nvPr/>
        </p:nvSpPr>
        <p:spPr>
          <a:xfrm>
            <a:off x="0" y="641350"/>
            <a:ext cx="2710180" cy="583565"/>
          </a:xfrm>
          <a:prstGeom prst="rect">
            <a:avLst/>
          </a:prstGeom>
        </p:spPr>
        <p:txBody>
          <a:bodyPr wrap="square">
            <a:spAutoFit/>
          </a:bodyPr>
          <a:lstStyle/>
          <a:p>
            <a:pPr algn="l">
              <a:buClrTx/>
              <a:buSzTx/>
              <a:buFontTx/>
            </a:pPr>
            <a:r>
              <a:rPr lang="zh-CN" altLang="zh-CN"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任务一：</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548112" y="1442051"/>
            <a:ext cx="7795787" cy="2800350"/>
          </a:xfrm>
          <a:prstGeom prst="rect">
            <a:avLst/>
          </a:prstGeom>
          <a:solidFill>
            <a:schemeClr val="bg2">
              <a:alpha val="0"/>
            </a:schemeClr>
          </a:solidFill>
          <a:ln w="9525">
            <a:noFill/>
            <a:miter lim="800000"/>
          </a:ln>
          <a:effectLst/>
        </p:spPr>
        <p:txBody>
          <a:bodyPr vert="horz" wrap="square" lIns="0" tIns="0" rIns="0" bIns="0" numCol="1" anchor="ctr" anchorCtr="0" compatLnSpc="1">
            <a:spAutoFit/>
          </a:bodyPr>
          <a:lstStyle/>
          <a:p>
            <a:pPr indent="457200" algn="just" rtl="0" fontAlgn="base">
              <a:lnSpc>
                <a:spcPct val="130000"/>
              </a:lnSpc>
              <a:spcBef>
                <a:spcPct val="0"/>
              </a:spcBef>
              <a:spcAft>
                <a:spcPct val="0"/>
              </a:spcAft>
            </a:pP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肩窥攻击</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：通过窥看用户的键盘输入</a:t>
            </a: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鼠标移动等方式来获取用户口令。</a:t>
            </a:r>
            <a:endPar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rtl="0" fontAlgn="base">
              <a:lnSpc>
                <a:spcPct val="130000"/>
              </a:lnSpc>
              <a:spcBef>
                <a:spcPct val="0"/>
              </a:spcBef>
              <a:spcAft>
                <a:spcPct val="0"/>
              </a:spcAft>
            </a:pPr>
            <a:r>
              <a:rPr kumimoji="0"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字典破解</a:t>
            </a:r>
            <a:r>
              <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利用人们平时常用的词、句破译。</a:t>
            </a:r>
            <a:r>
              <a:rPr lang="zh-CN" sz="200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利用人们习惯用人名、地名或者常见的词语设置成密码的习惯进行破译。</a:t>
            </a:r>
            <a:endPar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rtl="0" fontAlgn="base">
              <a:lnSpc>
                <a:spcPct val="130000"/>
              </a:lnSpc>
              <a:spcBef>
                <a:spcPct val="0"/>
              </a:spcBef>
              <a:spcAft>
                <a:spcPct val="0"/>
              </a:spcAft>
            </a:pPr>
            <a:r>
              <a:rPr kumimoji="0" lang="zh-CN"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暴力破解</a:t>
            </a: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：一个一个的尝试</a:t>
            </a:r>
            <a:r>
              <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a:t>
            </a:r>
          </a:p>
          <a:p>
            <a:pPr indent="457200" algn="just" rtl="0" fontAlgn="base">
              <a:lnSpc>
                <a:spcPct val="130000"/>
              </a:lnSpc>
              <a:spcBef>
                <a:spcPct val="0"/>
              </a:spcBef>
              <a:spcAft>
                <a:spcPct val="0"/>
              </a:spcAft>
            </a:pPr>
            <a:r>
              <a:rPr kumimoji="0" lang="zh-CN"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字典破译速度比暴力破译更快，但是有时候密码设置中包含了没有字典库中的词句就无法破解出来了，因此有好的字典是关键。 </a:t>
            </a:r>
          </a:p>
        </p:txBody>
      </p:sp>
      <p:sp>
        <p:nvSpPr>
          <p:cNvPr id="2" name="文本框 1"/>
          <p:cNvSpPr txBox="1"/>
          <p:nvPr/>
        </p:nvSpPr>
        <p:spPr>
          <a:xfrm>
            <a:off x="548005" y="666750"/>
            <a:ext cx="223520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zh-CN" sz="2800" b="1">
                <a:solidFill>
                  <a:schemeClr val="bg1"/>
                </a:solidFill>
                <a:latin typeface="微软雅黑" panose="020B0503020204020204" pitchFamily="34" charset="-122"/>
                <a:ea typeface="微软雅黑" panose="020B0503020204020204" pitchFamily="34" charset="-122"/>
                <a:cs typeface="仿宋" panose="02010609060101010101" pitchFamily="49" charset="-122"/>
                <a:sym typeface="+mn-ea"/>
              </a:rPr>
              <a:t>密码盗窃方式</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custDataLst>
              <p:tags r:id="rId1"/>
            </p:custDataLst>
          </p:nvPr>
        </p:nvGraphicFramePr>
        <p:xfrm>
          <a:off x="1261229" y="1507632"/>
          <a:ext cx="6751320" cy="2962910"/>
        </p:xfrm>
        <a:graphic>
          <a:graphicData uri="http://schemas.openxmlformats.org/drawingml/2006/table">
            <a:tbl>
              <a:tblPr>
                <a:tableStyleId>{5C22544A-7EE6-4342-B048-85BDC9FD1C3A}</a:tableStyleId>
              </a:tblPr>
              <a:tblGrid>
                <a:gridCol w="1192530">
                  <a:extLst>
                    <a:ext uri="{9D8B030D-6E8A-4147-A177-3AD203B41FA5}">
                      <a16:colId xmlns:a16="http://schemas.microsoft.com/office/drawing/2014/main" val="20000"/>
                    </a:ext>
                  </a:extLst>
                </a:gridCol>
                <a:gridCol w="5558790">
                  <a:extLst>
                    <a:ext uri="{9D8B030D-6E8A-4147-A177-3AD203B41FA5}">
                      <a16:colId xmlns:a16="http://schemas.microsoft.com/office/drawing/2014/main" val="20001"/>
                    </a:ext>
                  </a:extLst>
                </a:gridCol>
              </a:tblGrid>
              <a:tr h="493395">
                <a:tc>
                  <a:txBody>
                    <a:bodyPr/>
                    <a:lstStyle/>
                    <a:p>
                      <a:pPr algn="ctr">
                        <a:lnSpc>
                          <a:spcPts val="1055"/>
                        </a:lnSpc>
                        <a:spcAft>
                          <a:spcPct val="0"/>
                        </a:spcAft>
                      </a:pPr>
                      <a:r>
                        <a:rPr lang="zh-CN" sz="1600" b="1" kern="0">
                          <a:solidFill>
                            <a:schemeClr val="bg1"/>
                          </a:solidFill>
                          <a:effectLst/>
                          <a:latin typeface="微软雅黑" panose="020B0503020204020204" pitchFamily="34" charset="-122"/>
                          <a:ea typeface="微软雅黑" panose="020B0503020204020204" pitchFamily="34" charset="-122"/>
                        </a:rPr>
                        <a:t>盗窃方式</a:t>
                      </a:r>
                      <a:endParaRPr lang="zh-CN" sz="1600" b="1" kern="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600" b="1" kern="0">
                          <a:solidFill>
                            <a:schemeClr val="bg1"/>
                          </a:solidFill>
                          <a:effectLst/>
                          <a:latin typeface="微软雅黑" panose="020B0503020204020204" pitchFamily="34" charset="-122"/>
                          <a:ea typeface="微软雅黑" panose="020B0503020204020204" pitchFamily="34" charset="-122"/>
                        </a:rPr>
                        <a:t>防盗窃措施</a:t>
                      </a:r>
                      <a:endParaRPr lang="zh-CN" sz="1600" b="1" kern="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988060">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肩窥方式</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5">
                        <a:lumMod val="60000"/>
                        <a:lumOff val="40000"/>
                      </a:schemeClr>
                    </a:solidFill>
                  </a:tcPr>
                </a:tc>
                <a:tc>
                  <a:txBody>
                    <a:bodyPr/>
                    <a:lstStyle/>
                    <a:p>
                      <a:pPr marL="0" algn="l" defTabSz="914400" rtl="0" eaLnBrk="1" latinLnBrk="0" hangingPunct="1">
                        <a:lnSpc>
                          <a:spcPct val="120000"/>
                        </a:lnSpc>
                        <a:spcAft>
                          <a:spcPct val="0"/>
                        </a:spcAft>
                      </a:pPr>
                      <a:r>
                        <a:rPr lang="zh-CN" sz="1600" b="0" kern="0">
                          <a:solidFill>
                            <a:schemeClr val="tx1"/>
                          </a:solidFill>
                          <a:effectLst/>
                          <a:latin typeface="微软雅黑" panose="020B0503020204020204" pitchFamily="34" charset="-122"/>
                          <a:ea typeface="微软雅黑" panose="020B0503020204020204" pitchFamily="34" charset="-122"/>
                          <a:cs typeface="+mn-cs"/>
                        </a:rPr>
                        <a:t>输入密码时遮挡自己的操作过程，防止别人偷看密码信息；确定环境安全后再进行操作</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987425">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字典破解</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6">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1600" b="0" ker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密码不要用生日、姓名及拼音缩写、手机号、简单数字组合、单词、身份证号、用户Id</a:t>
                      </a:r>
                    </a:p>
                  </a:txBody>
                  <a:tcPr marL="51307" marR="51307" marT="0" marB="0" anchor="ctr">
                    <a:solidFill>
                      <a:schemeClr val="accent6">
                        <a:lumMod val="40000"/>
                        <a:lumOff val="60000"/>
                      </a:schemeClr>
                    </a:solidFill>
                  </a:tcPr>
                </a:tc>
                <a:extLst>
                  <a:ext uri="{0D108BD9-81ED-4DB2-BD59-A6C34878D82A}">
                    <a16:rowId xmlns:a16="http://schemas.microsoft.com/office/drawing/2014/main" val="10002"/>
                  </a:ext>
                </a:extLst>
              </a:tr>
              <a:tr h="494030">
                <a:tc>
                  <a:txBody>
                    <a:bodyPr/>
                    <a:lstStyle/>
                    <a:p>
                      <a:pPr algn="ctr">
                        <a:lnSpc>
                          <a:spcPts val="1055"/>
                        </a:lnSpc>
                        <a:spcAft>
                          <a:spcPct val="0"/>
                        </a:spcAft>
                      </a:pPr>
                      <a:r>
                        <a:rPr lang="zh-CN" sz="1600" kern="0">
                          <a:solidFill>
                            <a:schemeClr val="tx1"/>
                          </a:solidFill>
                          <a:effectLst/>
                          <a:latin typeface="微软雅黑" panose="020B0503020204020204" pitchFamily="34" charset="-122"/>
                          <a:ea typeface="微软雅黑" panose="020B0503020204020204" pitchFamily="34" charset="-122"/>
                        </a:rPr>
                        <a:t>暴力破解</a:t>
                      </a:r>
                      <a:endParaRPr lang="zh-CN" sz="1600" kern="0">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51307" marR="51307" marT="0" marB="0" anchor="ctr">
                    <a:solidFill>
                      <a:schemeClr val="accent1">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1600" b="0" ker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同时包含大小写字母、数字、特殊符号，不少于8个字符</a:t>
                      </a:r>
                    </a:p>
                  </a:txBody>
                  <a:tcPr marL="51307" marR="51307"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2431" y="119643"/>
            <a:ext cx="2693633" cy="506730"/>
          </a:xfrm>
          <a:prstGeom prst="rect">
            <a:avLst/>
          </a:prstGeom>
        </p:spPr>
        <p:txBody>
          <a:bodyPr wrap="square">
            <a:spAutoFit/>
          </a:bodyPr>
          <a:lstStyle/>
          <a:p>
            <a:r>
              <a:rPr lang="zh-CN" altLang="zh-CN" sz="2695" b="1">
                <a:solidFill>
                  <a:schemeClr val="bg1"/>
                </a:solidFill>
                <a:latin typeface="黑体" panose="02010609060101010101" charset="-122"/>
                <a:ea typeface="黑体" panose="02010609060101010101" charset="-122"/>
                <a:cs typeface="黑体" panose="02010609060101010101" charset="-122"/>
              </a:rPr>
              <a:t>密 码</a:t>
            </a:r>
          </a:p>
        </p:txBody>
      </p:sp>
      <p:sp>
        <p:nvSpPr>
          <p:cNvPr id="4" name="矩形 3"/>
          <p:cNvSpPr/>
          <p:nvPr/>
        </p:nvSpPr>
        <p:spPr>
          <a:xfrm>
            <a:off x="887095" y="718185"/>
            <a:ext cx="7084060" cy="829945"/>
          </a:xfrm>
          <a:prstGeom prst="rect">
            <a:avLst/>
          </a:prstGeom>
        </p:spPr>
        <p:txBody>
          <a:bodyPr wrap="square">
            <a:spAutoFit/>
          </a:bodyPr>
          <a:lstStyle/>
          <a:p>
            <a:r>
              <a:rPr lang="en-US"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密码是指用来核对用户</a:t>
            </a:r>
            <a:r>
              <a:rPr lang="en-US"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以验证用户就是本人的一组字符。</a:t>
            </a:r>
          </a:p>
        </p:txBody>
      </p:sp>
      <p:sp>
        <p:nvSpPr>
          <p:cNvPr id="6" name="矩形 5"/>
          <p:cNvSpPr/>
          <p:nvPr/>
        </p:nvSpPr>
        <p:spPr>
          <a:xfrm>
            <a:off x="813435" y="1477010"/>
            <a:ext cx="7157720" cy="1014730"/>
          </a:xfrm>
          <a:prstGeom prst="rect">
            <a:avLst/>
          </a:prstGeom>
        </p:spPr>
        <p:txBody>
          <a:bodyPr wrap="square">
            <a:spAutoFit/>
          </a:bodyPr>
          <a:lstStyle/>
          <a:p>
            <a:pPr algn="ct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    </a:t>
            </a:r>
            <a:r>
              <a:rPr lang="zh-CN" alt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活动二：设置安全密码</a:t>
            </a:r>
          </a:p>
          <a:p>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运行“数据安全性测试</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.py</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”并测试穷举搜索一个</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5</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位、</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7</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位和</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9</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位的</a:t>
            </a:r>
            <a:r>
              <a:rPr lang="zh-CN" altLang="zh-CN" sz="2000" b="1">
                <a:solidFill>
                  <a:schemeClr val="bg1"/>
                </a:solidFill>
                <a:latin typeface="微软雅黑" panose="020B0503020204020204" pitchFamily="34" charset="-122"/>
                <a:ea typeface="微软雅黑" panose="020B0503020204020204" pitchFamily="34" charset="-122"/>
                <a:cs typeface="仿宋" panose="02010609060101010101" pitchFamily="49" charset="-122"/>
              </a:rPr>
              <a:t>数字密码</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，分别需要多长时间，填写表</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3.4.2</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P78</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a:t>
            </a:r>
          </a:p>
        </p:txBody>
      </p:sp>
      <p:graphicFrame>
        <p:nvGraphicFramePr>
          <p:cNvPr id="7" name="表格 6"/>
          <p:cNvGraphicFramePr>
            <a:graphicFrameLocks noGrp="1"/>
          </p:cNvGraphicFramePr>
          <p:nvPr>
            <p:custDataLst>
              <p:tags r:id="rId1"/>
            </p:custDataLst>
          </p:nvPr>
        </p:nvGraphicFramePr>
        <p:xfrm>
          <a:off x="1247383" y="2541720"/>
          <a:ext cx="6364605" cy="2453005"/>
        </p:xfrm>
        <a:graphic>
          <a:graphicData uri="http://schemas.openxmlformats.org/drawingml/2006/table">
            <a:tbl>
              <a:tblPr>
                <a:tableStyleId>{5C22544A-7EE6-4342-B048-85BDC9FD1C3A}</a:tableStyleId>
              </a:tblPr>
              <a:tblGrid>
                <a:gridCol w="2162810">
                  <a:extLst>
                    <a:ext uri="{9D8B030D-6E8A-4147-A177-3AD203B41FA5}">
                      <a16:colId xmlns:a16="http://schemas.microsoft.com/office/drawing/2014/main" val="20000"/>
                    </a:ext>
                  </a:extLst>
                </a:gridCol>
                <a:gridCol w="1885315">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tblGrid>
              <a:tr h="500380">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密码长度</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密码值</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1345" b="1" kern="0">
                          <a:solidFill>
                            <a:schemeClr val="tx1"/>
                          </a:solidFill>
                          <a:effectLst/>
                          <a:latin typeface="仿宋" panose="02010609060101010101" pitchFamily="49" charset="-122"/>
                          <a:ea typeface="仿宋" panose="02010609060101010101" pitchFamily="49" charset="-122"/>
                        </a:rPr>
                        <a:t>破解时间</a:t>
                      </a:r>
                      <a:endParaRPr lang="zh-CN"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431165">
                <a:tc rowSpan="2">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5</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5">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12567</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1.0</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毫秒</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345440">
                <a:tc vMerge="1">
                  <a:txBody>
                    <a:bodyPr/>
                    <a:lstStyle/>
                    <a:p>
                      <a:endParaRPr lang="zh-CN"/>
                    </a:p>
                  </a:txBody>
                  <a:tcPr/>
                </a:tc>
                <a:tc>
                  <a:txBody>
                    <a:bodyPr/>
                    <a:lstStyle/>
                    <a:p>
                      <a:pPr algn="ctr">
                        <a:lnSpc>
                          <a:spcPts val="1055"/>
                        </a:lnSpc>
                        <a:spcAft>
                          <a:spcPct val="0"/>
                        </a:spcAft>
                      </a:pP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algn="ctr">
                        <a:lnSpc>
                          <a:spcPts val="1055"/>
                        </a:lnSpc>
                        <a:spcAft>
                          <a:spcPct val="0"/>
                        </a:spcAft>
                      </a:pPr>
                      <a:endPar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endParaRPr>
                    </a:p>
                  </a:txBody>
                  <a:tcPr marL="51307" marR="51307" marT="0" marB="0" anchor="ctr">
                    <a:solidFill>
                      <a:schemeClr val="accent5">
                        <a:lumMod val="60000"/>
                        <a:lumOff val="40000"/>
                      </a:schemeClr>
                    </a:solidFill>
                  </a:tcPr>
                </a:tc>
                <a:extLst>
                  <a:ext uri="{0D108BD9-81ED-4DB2-BD59-A6C34878D82A}">
                    <a16:rowId xmlns:a16="http://schemas.microsoft.com/office/drawing/2014/main" val="10002"/>
                  </a:ext>
                </a:extLst>
              </a:tr>
              <a:tr h="335280">
                <a:tc rowSpan="2">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7</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extLst>
                  <a:ext uri="{0D108BD9-81ED-4DB2-BD59-A6C34878D82A}">
                    <a16:rowId xmlns:a16="http://schemas.microsoft.com/office/drawing/2014/main" val="10003"/>
                  </a:ext>
                </a:extLst>
              </a:tr>
              <a:tr h="291465">
                <a:tc vMerge="1">
                  <a:txBody>
                    <a:bodyPr/>
                    <a:lstStyle/>
                    <a:p>
                      <a:endParaRPr lang="zh-CN"/>
                    </a:p>
                  </a:txBody>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tc>
                  <a:txBody>
                    <a:bodyPr/>
                    <a:lstStyle/>
                    <a:p>
                      <a:pPr algn="ctr">
                        <a:lnSpc>
                          <a:spcPts val="1055"/>
                        </a:lnSpc>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6">
                        <a:lumMod val="60000"/>
                        <a:lumOff val="40000"/>
                      </a:schemeClr>
                    </a:solidFill>
                  </a:tcPr>
                </a:tc>
                <a:extLst>
                  <a:ext uri="{0D108BD9-81ED-4DB2-BD59-A6C34878D82A}">
                    <a16:rowId xmlns:a16="http://schemas.microsoft.com/office/drawing/2014/main" val="10004"/>
                  </a:ext>
                </a:extLst>
              </a:tr>
              <a:tr h="303530">
                <a:tc rowSpan="2">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9</a:t>
                      </a:r>
                      <a:r>
                        <a:rPr lang="zh-CN" sz="1345" b="1" kern="0">
                          <a:solidFill>
                            <a:schemeClr val="tx1"/>
                          </a:solidFill>
                          <a:effectLst/>
                          <a:latin typeface="仿宋" panose="02010609060101010101" pitchFamily="49" charset="-122"/>
                          <a:ea typeface="仿宋" panose="02010609060101010101" pitchFamily="49" charset="-122"/>
                          <a:cs typeface="仿宋" panose="02010609060101010101" pitchFamily="49" charset="-122"/>
                        </a:rPr>
                        <a:t>位</a:t>
                      </a:r>
                    </a:p>
                  </a:txBody>
                  <a:tcPr marL="51307" marR="51307" marT="0" marB="0" anchor="ctr">
                    <a:solidFill>
                      <a:schemeClr val="accent1">
                        <a:lumMod val="40000"/>
                        <a:lumOff val="60000"/>
                      </a:schemeClr>
                    </a:solidFill>
                  </a:tcPr>
                </a:tc>
                <a:tc>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1">
                        <a:lumMod val="40000"/>
                        <a:lumOff val="60000"/>
                      </a:schemeClr>
                    </a:solidFill>
                  </a:tcPr>
                </a:tc>
                <a:tc>
                  <a:txBody>
                    <a:bodyPr/>
                    <a:lstStyle/>
                    <a:p>
                      <a:pPr algn="ctr">
                        <a:spcAft>
                          <a:spcPct val="0"/>
                        </a:spcAft>
                      </a:pPr>
                      <a:r>
                        <a:rPr lang="en-US" sz="1345" b="1" kern="0">
                          <a:solidFill>
                            <a:schemeClr val="tx1"/>
                          </a:solidFill>
                          <a:effectLst/>
                          <a:latin typeface="仿宋" panose="02010609060101010101" pitchFamily="49" charset="-122"/>
                          <a:ea typeface="仿宋" panose="02010609060101010101" pitchFamily="49" charset="-122"/>
                        </a:rPr>
                        <a:t> </a:t>
                      </a:r>
                      <a:endParaRPr lang="en-US" sz="1345" b="1"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nchor="ctr">
                    <a:solidFill>
                      <a:schemeClr val="accent1">
                        <a:lumMod val="40000"/>
                        <a:lumOff val="60000"/>
                      </a:schemeClr>
                    </a:solidFill>
                  </a:tcPr>
                </a:tc>
                <a:extLst>
                  <a:ext uri="{0D108BD9-81ED-4DB2-BD59-A6C34878D82A}">
                    <a16:rowId xmlns:a16="http://schemas.microsoft.com/office/drawing/2014/main" val="10005"/>
                  </a:ext>
                </a:extLst>
              </a:tr>
              <a:tr h="245745">
                <a:tc vMerge="1">
                  <a:txBody>
                    <a:bodyPr/>
                    <a:lstStyle/>
                    <a:p>
                      <a:endParaRPr lang="zh-CN"/>
                    </a:p>
                  </a:txBody>
                  <a:tcPr/>
                </a:tc>
                <a:tc>
                  <a:txBody>
                    <a:bodyPr/>
                    <a:lstStyle/>
                    <a:p>
                      <a:pPr algn="ctr">
                        <a:spcAft>
                          <a:spcPct val="0"/>
                        </a:spcAft>
                      </a:pPr>
                      <a:r>
                        <a:rPr lang="en-US" sz="675" kern="0">
                          <a:solidFill>
                            <a:schemeClr val="tx1"/>
                          </a:solidFill>
                          <a:effectLst/>
                          <a:latin typeface="仿宋" panose="02010609060101010101" pitchFamily="49" charset="-122"/>
                          <a:ea typeface="仿宋" panose="02010609060101010101" pitchFamily="49" charset="-122"/>
                        </a:rPr>
                        <a:t> </a:t>
                      </a:r>
                      <a:endParaRPr lang="en-US" sz="675"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solidFill>
                      <a:schemeClr val="accent1">
                        <a:lumMod val="40000"/>
                        <a:lumOff val="60000"/>
                      </a:schemeClr>
                    </a:solidFill>
                  </a:tcPr>
                </a:tc>
                <a:tc>
                  <a:txBody>
                    <a:bodyPr/>
                    <a:lstStyle/>
                    <a:p>
                      <a:pPr algn="ctr">
                        <a:spcAft>
                          <a:spcPct val="0"/>
                        </a:spcAft>
                      </a:pPr>
                      <a:r>
                        <a:rPr lang="en-US" sz="675" kern="0">
                          <a:solidFill>
                            <a:schemeClr val="tx1"/>
                          </a:solidFill>
                          <a:effectLst/>
                          <a:latin typeface="仿宋" panose="02010609060101010101" pitchFamily="49" charset="-122"/>
                          <a:ea typeface="仿宋" panose="02010609060101010101" pitchFamily="49" charset="-122"/>
                        </a:rPr>
                        <a:t> </a:t>
                      </a:r>
                      <a:endParaRPr lang="en-US" sz="675" kern="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51307" marR="51307" marT="0" marB="0">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99210" y="1831340"/>
            <a:ext cx="6928485" cy="2376170"/>
          </a:xfrm>
          <a:prstGeom prst="rect">
            <a:avLst/>
          </a:prstGeom>
        </p:spPr>
        <p:txBody>
          <a:bodyPr wrap="square">
            <a:spAutoFit/>
          </a:bodyPr>
          <a:lstStyle/>
          <a:p>
            <a:r>
              <a:rPr lang="en-US" altLang="zh-CN" sz="1645" err="1">
                <a:solidFill>
                  <a:schemeClr val="bg1"/>
                </a:solidFill>
                <a:sym typeface="+mn-ea"/>
              </a:rPr>
              <a:t>def jiemi(): </a:t>
            </a:r>
            <a:endParaRPr lang="zh-CN" altLang="en-US" sz="1645">
              <a:solidFill>
                <a:schemeClr val="bg1"/>
              </a:solidFill>
              <a:latin typeface="新宋体" panose="02010609030101010101" pitchFamily="49" charset="-122"/>
              <a:ea typeface="新宋体" panose="02010609030101010101" pitchFamily="49" charset="-122"/>
            </a:endParaRPr>
          </a:p>
          <a:p>
            <a:r>
              <a:rPr lang="en-US" altLang="zh-CN" sz="1645">
                <a:solidFill>
                  <a:schemeClr val="bg1"/>
                </a:solidFill>
              </a:rPr>
              <a:t>      d1=datetime.datetime.now()     #</a:t>
            </a:r>
            <a:r>
              <a:rPr lang="zh-CN" altLang="zh-CN" sz="1645">
                <a:solidFill>
                  <a:schemeClr val="bg1"/>
                </a:solidFill>
              </a:rPr>
              <a:t>获取当前系统时间</a:t>
            </a:r>
            <a:r>
              <a:rPr lang="en-US" altLang="zh-CN" sz="1645">
                <a:solidFill>
                  <a:schemeClr val="bg1"/>
                </a:solidFill>
              </a:rPr>
              <a:t>d1 </a:t>
            </a:r>
            <a:endParaRPr lang="zh-CN" altLang="zh-CN" sz="1645">
              <a:solidFill>
                <a:schemeClr val="bg1"/>
              </a:solidFill>
            </a:endParaRPr>
          </a:p>
          <a:p>
            <a:r>
              <a:rPr lang="en-US" altLang="zh-CN" sz="1645">
                <a:solidFill>
                  <a:schemeClr val="bg1"/>
                </a:solidFill>
              </a:rPr>
              <a:t>      p=int(varin.get())             #</a:t>
            </a:r>
            <a:r>
              <a:rPr lang="zh-CN" altLang="zh-CN" sz="1645">
                <a:solidFill>
                  <a:schemeClr val="bg1"/>
                </a:solidFill>
              </a:rPr>
              <a:t>获取输入文本框的数字密码</a:t>
            </a:r>
          </a:p>
          <a:p>
            <a:r>
              <a:rPr lang="en-US" altLang="zh-CN" sz="1645">
                <a:solidFill>
                  <a:schemeClr val="bg1"/>
                </a:solidFill>
              </a:rPr>
              <a:t>      for i in range(0,p+1):         #</a:t>
            </a:r>
            <a:r>
              <a:rPr lang="zh-CN" altLang="zh-CN" sz="1645">
                <a:solidFill>
                  <a:schemeClr val="bg1"/>
                </a:solidFill>
              </a:rPr>
              <a:t>从</a:t>
            </a:r>
            <a:r>
              <a:rPr lang="en-US" altLang="zh-CN" sz="1645">
                <a:solidFill>
                  <a:schemeClr val="bg1"/>
                </a:solidFill>
              </a:rPr>
              <a:t>0</a:t>
            </a:r>
            <a:r>
              <a:rPr lang="zh-CN" altLang="zh-CN" sz="1645">
                <a:solidFill>
                  <a:schemeClr val="bg1"/>
                </a:solidFill>
              </a:rPr>
              <a:t>循环到正确密码数值</a:t>
            </a:r>
          </a:p>
          <a:p>
            <a:r>
              <a:rPr lang="en-US" altLang="zh-CN" sz="1645">
                <a:solidFill>
                  <a:schemeClr val="bg1"/>
                </a:solidFill>
              </a:rPr>
              <a:t>            if i==p:                   #</a:t>
            </a:r>
            <a:r>
              <a:rPr lang="zh-CN" altLang="zh-CN" sz="1645">
                <a:solidFill>
                  <a:schemeClr val="bg1"/>
                </a:solidFill>
              </a:rPr>
              <a:t>如果密码相同</a:t>
            </a:r>
          </a:p>
          <a:p>
            <a:r>
              <a:rPr lang="en-US" altLang="zh-CN" sz="1645">
                <a:solidFill>
                  <a:schemeClr val="bg1"/>
                </a:solidFill>
              </a:rPr>
              <a:t>            d2=datetime.datetime.now()     #</a:t>
            </a:r>
            <a:r>
              <a:rPr lang="zh-CN" altLang="zh-CN" sz="1645">
                <a:solidFill>
                  <a:schemeClr val="bg1"/>
                </a:solidFill>
              </a:rPr>
              <a:t>获取当前系统时间</a:t>
            </a:r>
            <a:r>
              <a:rPr lang="en-US" altLang="zh-CN" sz="1645">
                <a:solidFill>
                  <a:schemeClr val="bg1"/>
                </a:solidFill>
              </a:rPr>
              <a:t>d2</a:t>
            </a:r>
            <a:endParaRPr lang="zh-CN" altLang="zh-CN" sz="1645">
              <a:solidFill>
                <a:schemeClr val="bg1"/>
              </a:solidFill>
            </a:endParaRPr>
          </a:p>
          <a:p>
            <a:r>
              <a:rPr lang="en-US" altLang="zh-CN" sz="1645">
                <a:solidFill>
                  <a:schemeClr val="bg1"/>
                </a:solidFill>
              </a:rPr>
              <a:t>            d=d2-d1                #</a:t>
            </a:r>
            <a:r>
              <a:rPr lang="zh-CN" altLang="zh-CN" sz="1645">
                <a:solidFill>
                  <a:schemeClr val="bg1"/>
                </a:solidFill>
              </a:rPr>
              <a:t>取得时间差</a:t>
            </a:r>
          </a:p>
          <a:p>
            <a:r>
              <a:rPr lang="en-US" altLang="zh-CN" sz="1645">
                <a:solidFill>
                  <a:schemeClr val="bg1"/>
                </a:solidFill>
              </a:rPr>
              <a:t>            #</a:t>
            </a:r>
            <a:r>
              <a:rPr lang="zh-CN" altLang="zh-CN" sz="1645">
                <a:solidFill>
                  <a:schemeClr val="bg1"/>
                </a:solidFill>
              </a:rPr>
              <a:t>在输出文本框中显示解密用时</a:t>
            </a:r>
          </a:p>
          <a:p>
            <a:r>
              <a:rPr lang="en-US" altLang="zh-CN" sz="1645" err="1">
                <a:solidFill>
                  <a:schemeClr val="bg1"/>
                </a:solidFill>
              </a:rPr>
              <a:t>            varout.set(str(d.seconds)+"</a:t>
            </a:r>
            <a:r>
              <a:rPr lang="zh-CN" altLang="zh-CN" sz="1645">
                <a:solidFill>
                  <a:schemeClr val="bg1"/>
                </a:solidFill>
              </a:rPr>
              <a:t>秒</a:t>
            </a:r>
            <a:r>
              <a:rPr lang="en-US" altLang="zh-CN" sz="1645">
                <a:solidFill>
                  <a:schemeClr val="bg1"/>
                </a:solidFill>
              </a:rPr>
              <a:t>"+str(d.microseconds/1000)+"</a:t>
            </a:r>
            <a:r>
              <a:rPr lang="zh-CN" altLang="zh-CN" sz="1645">
                <a:solidFill>
                  <a:schemeClr val="bg1"/>
                </a:solidFill>
              </a:rPr>
              <a:t>毫秒</a:t>
            </a:r>
            <a:r>
              <a:rPr lang="en-US" altLang="zh-CN" sz="1645">
                <a:solidFill>
                  <a:schemeClr val="bg1"/>
                </a:solidFill>
              </a:rPr>
              <a:t>")</a:t>
            </a:r>
          </a:p>
        </p:txBody>
      </p:sp>
      <p:sp>
        <p:nvSpPr>
          <p:cNvPr id="4" name="文本框 3"/>
          <p:cNvSpPr txBox="1"/>
          <p:nvPr/>
        </p:nvSpPr>
        <p:spPr>
          <a:xfrm>
            <a:off x="661670" y="634365"/>
            <a:ext cx="6789420" cy="1320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ctr" defTabSz="914400" rtl="0" fontAlgn="auto" latinLnBrk="1" hangingPunct="0">
              <a:lnSpc>
                <a:spcPct val="100000"/>
              </a:lnSpc>
              <a:spcBef>
                <a:spcPct val="0"/>
              </a:spcBef>
              <a:spcAft>
                <a:spcPct val="0"/>
              </a:spcAft>
              <a:buClrTx/>
              <a:buSzTx/>
              <a:buFontTx/>
              <a:buNone/>
            </a:pPr>
            <a:r>
              <a:rPr lang="zh-CN" altLang="zh-CN" sz="2000">
                <a:solidFill>
                  <a:schemeClr val="bg1"/>
                </a:solidFill>
                <a:latin typeface="仿宋" panose="02010609060101010101" pitchFamily="49" charset="-122"/>
                <a:ea typeface="仿宋" panose="02010609060101010101" pitchFamily="49" charset="-122"/>
                <a:sym typeface="+mn-ea"/>
              </a:rPr>
              <a:t>活动二：设置安全密码</a:t>
            </a:r>
          </a:p>
          <a:p>
            <a:pPr marL="0" marR="0" indent="0" algn="l" defTabSz="914400" rtl="0" fontAlgn="auto" latinLnBrk="1" hangingPunct="0">
              <a:lnSpc>
                <a:spcPct val="100000"/>
              </a:lnSpc>
              <a:spcBef>
                <a:spcPct val="0"/>
              </a:spcBef>
              <a:spcAft>
                <a:spcPct val="0"/>
              </a:spcAft>
              <a:buClrTx/>
              <a:buSzTx/>
              <a:buFontTx/>
              <a:buNone/>
            </a:pPr>
            <a:r>
              <a:rPr lang="en-US" altLang="zh-CN" sz="2000">
                <a:solidFill>
                  <a:schemeClr val="bg1"/>
                </a:solidFill>
                <a:latin typeface="仿宋" panose="02010609060101010101" pitchFamily="49" charset="-122"/>
                <a:ea typeface="仿宋" panose="02010609060101010101" pitchFamily="49" charset="-122"/>
                <a:sym typeface="+mn-ea"/>
              </a:rPr>
              <a:t>2.</a:t>
            </a:r>
            <a:r>
              <a:rPr lang="zh-CN" altLang="zh-CN" sz="2000">
                <a:solidFill>
                  <a:schemeClr val="bg1"/>
                </a:solidFill>
                <a:latin typeface="仿宋" panose="02010609060101010101" pitchFamily="49" charset="-122"/>
                <a:ea typeface="仿宋" panose="02010609060101010101" pitchFamily="49" charset="-122"/>
                <a:sym typeface="+mn-ea"/>
              </a:rPr>
              <a:t>研究下面的</a:t>
            </a:r>
            <a:r>
              <a:rPr lang="en-US" altLang="zh-CN" sz="2000">
                <a:solidFill>
                  <a:schemeClr val="bg1"/>
                </a:solidFill>
                <a:latin typeface="仿宋" panose="02010609060101010101" pitchFamily="49" charset="-122"/>
                <a:ea typeface="仿宋" panose="02010609060101010101" pitchFamily="49" charset="-122"/>
                <a:sym typeface="+mn-ea"/>
              </a:rPr>
              <a:t>Python</a:t>
            </a:r>
            <a:r>
              <a:rPr lang="zh-CN" altLang="en-US" sz="2000">
                <a:solidFill>
                  <a:schemeClr val="bg1"/>
                </a:solidFill>
                <a:latin typeface="仿宋" panose="02010609060101010101" pitchFamily="49" charset="-122"/>
                <a:ea typeface="仿宋" panose="02010609060101010101" pitchFamily="49" charset="-122"/>
                <a:sym typeface="+mn-ea"/>
              </a:rPr>
              <a:t>代码，与上一活动比较，讨论创建安全密码的方法。</a:t>
            </a:r>
            <a:endParaRPr lang="zh-CN" altLang="zh-CN" sz="2000">
              <a:solidFill>
                <a:schemeClr val="bg1"/>
              </a:solidFill>
              <a:latin typeface="仿宋" panose="02010609060101010101" pitchFamily="49" charset="-122"/>
              <a:ea typeface="仿宋" panose="02010609060101010101" pitchFamily="49" charset="-122"/>
            </a:endParaRPr>
          </a:p>
          <a:p>
            <a:pPr marL="0" marR="0" indent="0" algn="l" defTabSz="914400" rtl="0" fontAlgn="auto" latinLnBrk="1" hangingPunct="0">
              <a:lnSpc>
                <a:spcPct val="100000"/>
              </a:lnSpc>
              <a:spcBef>
                <a:spcPct val="0"/>
              </a:spcBef>
              <a:spcAft>
                <a:spcPct val="0"/>
              </a:spcAft>
              <a:buClrTx/>
              <a:buSzTx/>
              <a:buFontTx/>
              <a:buNone/>
            </a:pPr>
            <a:endParaRPr lang="zh-CN" altLang="zh-CN" sz="2000">
              <a:solidFill>
                <a:schemeClr val="bg1"/>
              </a:solidFill>
              <a:latin typeface="仿宋" panose="02010609060101010101" pitchFamily="49" charset="-122"/>
              <a:ea typeface="仿宋" panose="02010609060101010101" pitchFamily="49" charset="-122"/>
            </a:endParaRPr>
          </a:p>
        </p:txBody>
      </p:sp>
      <p:sp>
        <p:nvSpPr>
          <p:cNvPr id="5" name="文本框 4"/>
          <p:cNvSpPr txBox="1"/>
          <p:nvPr/>
        </p:nvSpPr>
        <p:spPr>
          <a:xfrm>
            <a:off x="661670" y="4370705"/>
            <a:ext cx="6481445" cy="459105"/>
          </a:xfrm>
          <a:prstGeom prst="rect">
            <a:avLst/>
          </a:prstGeom>
          <a:solidFill>
            <a:schemeClr val="accent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1" hangingPunct="0">
              <a:lnSpc>
                <a:spcPct val="100000"/>
              </a:lnSpc>
              <a:spcBef>
                <a:spcPct val="0"/>
              </a:spcBef>
              <a:spcAft>
                <a:spcPct val="0"/>
              </a:spcAft>
              <a:buClrTx/>
              <a:buSzTx/>
              <a:buFontTx/>
              <a:buNone/>
            </a:pPr>
            <a:r>
              <a:rPr lang="zh-CN" altLang="en-US" sz="1200" err="1">
                <a:solidFill>
                  <a:srgbClr val="FF0000"/>
                </a:solidFill>
                <a:sym typeface="+mn-ea"/>
              </a:rPr>
              <a:t>注：</a:t>
            </a:r>
            <a:r>
              <a:rPr lang="en-US" altLang="zh-CN" sz="1200" err="1">
                <a:solidFill>
                  <a:srgbClr val="FF0000"/>
                </a:solidFill>
                <a:sym typeface="+mn-ea"/>
              </a:rPr>
              <a:t>varin和varout是程序中的两个文本框对象，分别用来接收输入的密码和显示解密所需时间。</a:t>
            </a:r>
            <a:endParaRPr lang="en-US" altLang="zh-CN" sz="1200">
              <a:solidFill>
                <a:srgbClr val="FF0000"/>
              </a:solidFill>
              <a:sym typeface="+mn-ea"/>
            </a:endParaRPr>
          </a:p>
          <a:p>
            <a:pPr marL="0" marR="0" indent="0" algn="l" defTabSz="914400" rtl="0" fontAlgn="auto" latinLnBrk="1" hangingPunct="0">
              <a:lnSpc>
                <a:spcPct val="100000"/>
              </a:lnSpc>
              <a:spcBef>
                <a:spcPct val="0"/>
              </a:spcBef>
              <a:spcAft>
                <a:spcPct val="0"/>
              </a:spcAft>
              <a:buClrTx/>
              <a:buSzTx/>
              <a:buFontTx/>
              <a:buNone/>
            </a:pPr>
            <a:r>
              <a:rPr lang="en-US" altLang="zh-CN" sz="1200" err="1">
                <a:solidFill>
                  <a:srgbClr val="FF0000"/>
                </a:solidFill>
                <a:sym typeface="+mn-ea"/>
              </a:rPr>
              <a:t>get和set是文本框的两个方法，分别用于接收文本框中的数据和在文本框中显示输出数据</a:t>
            </a:r>
            <a:endParaRPr lang="en-US" altLang="zh-CN" sz="1200" err="1">
              <a:solidFill>
                <a:srgbClr val="FF0000"/>
              </a:solidFill>
              <a:latin typeface="新宋体" panose="02010609030101010101" pitchFamily="49" charset="-122"/>
              <a:ea typeface="新宋体" panose="02010609030101010101" pitchFamily="49"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2979" y="696081"/>
            <a:ext cx="3855720" cy="460375"/>
          </a:xfrm>
          <a:prstGeom prst="rect">
            <a:avLst/>
          </a:prstGeom>
        </p:spPr>
        <p:txBody>
          <a:bodyPr wrap="none">
            <a:spAutoFit/>
          </a:bodyPr>
          <a:lstStyle/>
          <a:p>
            <a:r>
              <a:rPr lang="zh-CN" altLang="zh-CN" sz="2400" b="1">
                <a:solidFill>
                  <a:schemeClr val="bg1"/>
                </a:solidFill>
                <a:latin typeface="仿宋" panose="02010609060101010101" pitchFamily="49" charset="-122"/>
                <a:ea typeface="仿宋" panose="02010609060101010101" pitchFamily="49" charset="-122"/>
              </a:rPr>
              <a:t>创建安全密码的一般技巧：</a:t>
            </a:r>
          </a:p>
        </p:txBody>
      </p:sp>
      <p:sp>
        <p:nvSpPr>
          <p:cNvPr id="3" name="矩形 2"/>
          <p:cNvSpPr/>
          <p:nvPr/>
        </p:nvSpPr>
        <p:spPr>
          <a:xfrm>
            <a:off x="1109980" y="1287780"/>
            <a:ext cx="6638290" cy="3538220"/>
          </a:xfrm>
          <a:prstGeom prst="rect">
            <a:avLst/>
          </a:prstGeom>
        </p:spPr>
        <p:txBody>
          <a:bodyPr wrap="square">
            <a:spAutoFit/>
          </a:bodyPr>
          <a:lstStyle/>
          <a:p>
            <a:pPr>
              <a:lnSpc>
                <a:spcPct val="140000"/>
              </a:lnSpc>
            </a:pPr>
            <a:r>
              <a:rPr 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1.</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使用长度不少于</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8</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个字符的密码。密码越长越不容易被破解。</a:t>
            </a:r>
          </a:p>
          <a:p>
            <a:pPr>
              <a:lnSpc>
                <a:spcPct val="140000"/>
              </a:lnSpc>
            </a:pPr>
            <a:r>
              <a:rPr 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2.</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在可能的情况下，尽量使用字母、数字和特殊符号相结合的密码。</a:t>
            </a:r>
          </a:p>
          <a:p>
            <a:pPr>
              <a:lnSpc>
                <a:spcPct val="140000"/>
              </a:lnSpc>
            </a:pPr>
            <a:r>
              <a:rPr 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3.</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不要使用电话号码、身份证号或生日等信息作为密码。</a:t>
            </a:r>
          </a:p>
          <a:p>
            <a:pPr>
              <a:lnSpc>
                <a:spcPct val="140000"/>
              </a:lnSpc>
            </a:pPr>
            <a:r>
              <a:rPr 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4.</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不要使用整个用户</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ID</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或用户</a:t>
            </a:r>
            <a:r>
              <a:rPr lang="en-US"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ID</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的一部分作为密码。</a:t>
            </a:r>
          </a:p>
          <a:p>
            <a:pPr>
              <a:lnSpc>
                <a:spcPct val="140000"/>
              </a:lnSpc>
            </a:pPr>
            <a:r>
              <a:rPr lang="en-US" sz="2000" b="1">
                <a:solidFill>
                  <a:schemeClr val="bg1"/>
                </a:solidFill>
                <a:latin typeface="仿宋" panose="02010609060101010101" pitchFamily="49" charset="-122"/>
                <a:ea typeface="仿宋" panose="02010609060101010101" pitchFamily="49" charset="-122"/>
                <a:cs typeface="仿宋" panose="02010609060101010101" pitchFamily="49" charset="-122"/>
              </a:rPr>
              <a:t>5.</a:t>
            </a:r>
            <a:r>
              <a:rPr lang="zh-CN" altLang="zh-CN" sz="2000" b="1">
                <a:solidFill>
                  <a:schemeClr val="bg1"/>
                </a:solidFill>
                <a:latin typeface="仿宋" panose="02010609060101010101" pitchFamily="49" charset="-122"/>
                <a:ea typeface="仿宋" panose="02010609060101010101" pitchFamily="49" charset="-122"/>
                <a:cs typeface="仿宋" panose="02010609060101010101" pitchFamily="49" charset="-122"/>
              </a:rPr>
              <a:t>不要使用字典中能找到的词语作为密码，即使是字母次序颠倒过来的常用词语也不可以。</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bg1"/>
                </a:solidFill>
                <a:latin typeface="微软雅黑" panose="020B0503020204020204" pitchFamily="34" charset="-122"/>
                <a:ea typeface="微软雅黑" panose="020B0503020204020204" pitchFamily="34" charset="-122"/>
              </a:rPr>
              <a:t>密码设置技巧</a:t>
            </a:r>
          </a:p>
        </p:txBody>
      </p:sp>
      <p:sp>
        <p:nvSpPr>
          <p:cNvPr id="3" name="文本占位符 2"/>
          <p:cNvSpPr>
            <a:spLocks noGrp="1"/>
          </p:cNvSpPr>
          <p:nvPr>
            <p:ph type="body" idx="1"/>
          </p:nvPr>
        </p:nvSpPr>
        <p:spPr>
          <a:xfrm>
            <a:off x="628650" y="1368425"/>
            <a:ext cx="7886700" cy="3099435"/>
          </a:xfrm>
        </p:spPr>
        <p:txBody>
          <a:bodyPr/>
          <a:lstStyle/>
          <a:p>
            <a:pPr marL="0" indent="0">
              <a:lnSpc>
                <a:spcPct val="100000"/>
              </a:lnSpc>
              <a:buNone/>
            </a:pPr>
            <a:r>
              <a:rPr lang="zh-CN" altLang="en-US" sz="1600">
                <a:solidFill>
                  <a:srgbClr val="FFFF00"/>
                </a:solidFill>
                <a:latin typeface="微软雅黑" panose="020B0503020204020204" pitchFamily="34" charset="-122"/>
                <a:ea typeface="微软雅黑" panose="020B0503020204020204" pitchFamily="34" charset="-122"/>
              </a:rPr>
              <a:t>1、码文艺到闹心的密码</a:t>
            </a:r>
          </a:p>
          <a:p>
            <a:pPr marL="0" indent="0">
              <a:lnSpc>
                <a:spcPct val="100000"/>
              </a:lnSpc>
              <a:buNone/>
            </a:pPr>
            <a:r>
              <a:rPr lang="zh-CN" altLang="en-US" sz="1600">
                <a:latin typeface="微软雅黑" panose="020B0503020204020204" pitchFamily="34" charset="-122"/>
                <a:ea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rPr>
              <a:t>　密码：</a:t>
            </a:r>
            <a:r>
              <a:rPr lang="zh-CN" altLang="en-US" sz="1600">
                <a:solidFill>
                  <a:srgbClr val="FFFF00"/>
                </a:solidFill>
                <a:latin typeface="微软雅黑" panose="020B0503020204020204" pitchFamily="34" charset="-122"/>
                <a:ea typeface="微软雅黑" panose="020B0503020204020204" pitchFamily="34" charset="-122"/>
              </a:rPr>
              <a:t>ppnn13%dkstFeb.1st</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密码来源：“娉娉袅袅十三余，豆蔻梢头二月初”</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密码设计思路：</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ppnn=娉娉袅袅</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13=十三</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%=余（学过C/C/Java的都该懂得）</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dkst=豆蔻梢头</a:t>
            </a:r>
          </a:p>
          <a:p>
            <a:pPr marL="0" indent="0">
              <a:lnSpc>
                <a:spcPct val="100000"/>
              </a:lnSpc>
              <a:buNone/>
            </a:pPr>
            <a:r>
              <a:rPr lang="zh-CN" altLang="en-US" sz="1600">
                <a:solidFill>
                  <a:schemeClr val="bg1"/>
                </a:solidFill>
                <a:latin typeface="微软雅黑" panose="020B0503020204020204" pitchFamily="34" charset="-122"/>
                <a:ea typeface="微软雅黑" panose="020B0503020204020204" pitchFamily="34" charset="-122"/>
              </a:rPr>
              <a:t>　　Feb.1st=二月初</a:t>
            </a: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0.05.14"/>
  <p:tag name="AS_TITLE" val="Aspose.Slides for .NET 4.0 Client Profile"/>
  <p:tag name="AS_VERSION" val="20.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60197de0-10f1-45a7-a9a6-c1cbea4ee37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9e7d6974-210d-441a-bba4-2a15c5cc5129}"/>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2fc5aa3b-cbee-4ec8-b6d9-adc03cd674f3}"/>
</p:tagLst>
</file>

<file path=ppt/theme/theme1.xml><?xml version="1.0" encoding="utf-8"?>
<a:theme xmlns:a="http://schemas.openxmlformats.org/drawingml/2006/main" name="Default">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non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sz="1200" dirty="0" smtClean="0">
            <a:solidFill>
              <a:srgbClr val="000000"/>
            </a:solidFill>
            <a:latin typeface="新宋体" panose="02010609030101010101" pitchFamily="49" charset="-122"/>
            <a:ea typeface="新宋体" panose="02010609030101010101" pitchFamily="49" charset="-122"/>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BBE0E3"/>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BBE0E3"/>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1774</Words>
  <Application>Microsoft Office PowerPoint</Application>
  <PresentationFormat>自定义</PresentationFormat>
  <Paragraphs>127</Paragraphs>
  <Slides>18</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Helvetica Neue</vt:lpstr>
      <vt:lpstr>仿宋</vt:lpstr>
      <vt:lpstr>黑体</vt:lpstr>
      <vt:lpstr>微软雅黑</vt:lpstr>
      <vt:lpstr>新宋体</vt:lpstr>
      <vt:lpstr>Arial</vt:lpstr>
      <vt:lpstr>Default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密码设置技巧</vt:lpstr>
      <vt:lpstr>密码设置技巧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hongming xu</cp:lastModifiedBy>
  <cp:revision>716</cp:revision>
  <dcterms:created xsi:type="dcterms:W3CDTF">2019-04-02T02:49:00Z</dcterms:created>
  <dcterms:modified xsi:type="dcterms:W3CDTF">2020-12-25T01:18:31Z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